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294" r:id="rId4"/>
    <p:sldId id="293" r:id="rId5"/>
    <p:sldId id="296" r:id="rId6"/>
    <p:sldId id="297" r:id="rId7"/>
    <p:sldId id="301" r:id="rId8"/>
    <p:sldId id="257" r:id="rId9"/>
    <p:sldId id="259" r:id="rId10"/>
    <p:sldId id="258" r:id="rId11"/>
    <p:sldId id="286" r:id="rId12"/>
    <p:sldId id="262" r:id="rId13"/>
    <p:sldId id="307" r:id="rId14"/>
    <p:sldId id="261" r:id="rId15"/>
    <p:sldId id="260" r:id="rId16"/>
    <p:sldId id="303" r:id="rId17"/>
    <p:sldId id="266" r:id="rId18"/>
    <p:sldId id="304" r:id="rId19"/>
    <p:sldId id="305" r:id="rId20"/>
    <p:sldId id="284" r:id="rId21"/>
    <p:sldId id="272" r:id="rId22"/>
    <p:sldId id="270" r:id="rId23"/>
    <p:sldId id="276" r:id="rId24"/>
    <p:sldId id="275" r:id="rId25"/>
    <p:sldId id="287" r:id="rId26"/>
    <p:sldId id="309" r:id="rId27"/>
    <p:sldId id="288" r:id="rId28"/>
    <p:sldId id="298" r:id="rId29"/>
    <p:sldId id="299" r:id="rId30"/>
    <p:sldId id="300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95"/>
    <p:restoredTop sz="84188"/>
  </p:normalViewPr>
  <p:slideViewPr>
    <p:cSldViewPr snapToGrid="0" snapToObjects="1">
      <p:cViewPr>
        <p:scale>
          <a:sx n="86" d="100"/>
          <a:sy n="86" d="100"/>
        </p:scale>
        <p:origin x="132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150D5-F4BA-674E-81B8-F092B7917E56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42CA9-6AEA-D44E-BD64-BC795370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1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3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8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A martingale approach to the law of large numbers for weakly interacting stochastic processes. Ann. </a:t>
            </a:r>
            <a:r>
              <a:rPr lang="en-US" sz="2400" dirty="0" err="1" smtClean="0"/>
              <a:t>Probab</a:t>
            </a:r>
            <a:r>
              <a:rPr lang="en-US" sz="2400" dirty="0" smtClean="0"/>
              <a:t>. </a:t>
            </a:r>
            <a:r>
              <a:rPr lang="en-US" sz="2400" b="1" dirty="0" smtClean="0"/>
              <a:t>12</a:t>
            </a:r>
            <a:r>
              <a:rPr lang="en-US" sz="2400" dirty="0" smtClean="0"/>
              <a:t>(2), 458–479 (1984)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03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73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“Stochastic dynamics arising in a variety of applications including epidemiology, statistical physics, and load balancing are modeled by so called interacting particle systems”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5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43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64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7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8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Mention</a:t>
            </a:r>
            <a:r>
              <a:rPr lang="en-US" baseline="0" dirty="0" smtClean="0"/>
              <a:t> that this is items in queue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2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5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Close to equilibrium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When</a:t>
            </a:r>
            <a:r>
              <a:rPr lang="en-US" baseline="0" dirty="0" smtClean="0"/>
              <a:t> spatial </a:t>
            </a:r>
            <a:r>
              <a:rPr lang="en-US" baseline="0" dirty="0" err="1" smtClean="0"/>
              <a:t>markov</a:t>
            </a:r>
            <a:r>
              <a:rPr lang="en-US" baseline="0" dirty="0" smtClean="0"/>
              <a:t> property is satisfied, we can use MCMC to sample from the distribution.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While that is true for the Potts it is not true for load balancing and SIR (put this earlier)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3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“Stochastic dynamics arising in a variety of applications including epidemiology, statistical physics, and load balancing are modeled by so called interacting particle systems”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“Stochastic dynamics arising in a variety of applications including epidemiology, statistical physics, and load balancing are modeled by so called interacting particle systems”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Mention also viruses</a:t>
            </a:r>
            <a:r>
              <a:rPr lang="en-US" baseline="0" dirty="0" smtClean="0"/>
              <a:t> in other systems, distributed systems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Define IPS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42CA9-6AEA-D44E-BD64-BC7953706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1AB9-1D8C-F64D-AF36-EFA34A4768BA}" type="datetime1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F4FE-E598-D948-BDCC-C399A70F6F89}" type="datetime1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3BF9-A17E-2148-873A-73F053701B1C}" type="datetime1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0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1DE5-6990-984A-A497-ED4D3C3D0EDE}" type="datetime1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7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9301-EE7A-C14A-8BA7-A90AFF27FA4B}" type="datetime1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D2FE-FAB4-1F40-8FA2-FCF1B1C67285}" type="datetime1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E232-FD15-A144-84E1-FCCBA4A5BA6E}" type="datetime1">
              <a:rPr lang="en-US" smtClean="0"/>
              <a:t>4/20/18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01E-487E-F843-AF5A-CBB6C26743BB}" type="datetime1">
              <a:rPr lang="en-US" smtClean="0"/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FD62-3F67-A74B-B085-F493F1918187}" type="datetime1">
              <a:rPr lang="en-US" smtClean="0"/>
              <a:t>4/20/18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065B-C906-8F40-9FCD-FD599A689D4C}" type="datetime1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1497-E067-6044-9F37-6AEB4BAC0AC9}" type="datetime1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611E-CF40-2A44-92BD-DC8092DA9046}" type="datetime1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2714-7489-1C46-A3DA-73D177F75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4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10.png"/><Relationship Id="rId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8.gi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9.gi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1.em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40.png"/><Relationship Id="rId5" Type="http://schemas.openxmlformats.org/officeDocument/2006/relationships/image" Target="../media/image18.png"/><Relationship Id="rId6" Type="http://schemas.openxmlformats.org/officeDocument/2006/relationships/image" Target="../media/image15.emf"/><Relationship Id="rId7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70.png"/><Relationship Id="rId6" Type="http://schemas.openxmlformats.org/officeDocument/2006/relationships/image" Target="../media/image180.png"/><Relationship Id="rId7" Type="http://schemas.openxmlformats.org/officeDocument/2006/relationships/image" Target="../media/image190.png"/><Relationship Id="rId8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emf"/><Relationship Id="rId5" Type="http://schemas.openxmlformats.org/officeDocument/2006/relationships/image" Target="../media/image3.emf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1800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Interacting Particle </a:t>
            </a:r>
            <a:r>
              <a:rPr lang="en-US" dirty="0" smtClean="0"/>
              <a:t>Systems and Efficient Approximations for Large Sparse 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1" y="3006969"/>
            <a:ext cx="3739662" cy="373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93" y="2895600"/>
            <a:ext cx="39624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78" y="3926439"/>
            <a:ext cx="3122490" cy="3122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09048" y="2746806"/>
            <a:ext cx="6987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Senior Thesis Supervisor: </a:t>
            </a:r>
            <a:r>
              <a:rPr lang="en-US" sz="2000" dirty="0" err="1" smtClean="0"/>
              <a:t>Kavita</a:t>
            </a:r>
            <a:r>
              <a:rPr lang="en-US" sz="2000" dirty="0" smtClean="0"/>
              <a:t> </a:t>
            </a:r>
            <a:r>
              <a:rPr lang="en-US" sz="2000" dirty="0" err="1" smtClean="0"/>
              <a:t>Ramanan</a:t>
            </a:r>
            <a:endParaRPr lang="en-US" sz="2000" dirty="0"/>
          </a:p>
          <a:p>
            <a:pPr algn="ctr"/>
            <a:r>
              <a:rPr lang="en-US" sz="2000" dirty="0"/>
              <a:t>Graduate Student Mentor: </a:t>
            </a:r>
            <a:r>
              <a:rPr lang="en-US" sz="2000" dirty="0" err="1"/>
              <a:t>Ankan</a:t>
            </a:r>
            <a:r>
              <a:rPr lang="en-US" sz="2000" dirty="0"/>
              <a:t> </a:t>
            </a:r>
            <a:r>
              <a:rPr lang="en-US" sz="2000" dirty="0" err="1"/>
              <a:t>Ganguly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smtClean="0"/>
              <a:t>Presenter: Mitchell Wortsman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12"/>
            <a:ext cx="6007075" cy="6007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75" y="343633"/>
            <a:ext cx="6319632" cy="6319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5395" y="6169714"/>
                <a:ext cx="6577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95" y="6169714"/>
                <a:ext cx="657744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7407" r="-833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02470" y="6199210"/>
                <a:ext cx="11067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charset="0"/>
                        </a:rPr>
                        <m:t>+1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70" y="6199210"/>
                <a:ext cx="110677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867" r="-497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46049" y="134911"/>
            <a:ext cx="2808723" cy="1325563"/>
          </a:xfrm>
        </p:spPr>
        <p:txBody>
          <a:bodyPr/>
          <a:lstStyle/>
          <a:p>
            <a:pPr algn="ctr"/>
            <a:r>
              <a:rPr lang="en-US" dirty="0" smtClean="0"/>
              <a:t>SIR Process on </a:t>
            </a:r>
            <a:r>
              <a:rPr lang="en-US" smtClean="0"/>
              <a:t>a 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013023" y="5456420"/>
            <a:ext cx="5066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806725" cy="4351338"/>
              </a:xfrm>
            </p:spPr>
            <p:txBody>
              <a:bodyPr/>
              <a:lstStyle/>
              <a:p>
                <a:r>
                  <a:rPr lang="en-US" dirty="0" smtClean="0"/>
                  <a:t>The state of each particle is the number of items in </a:t>
                </a:r>
                <a:r>
                  <a:rPr lang="en-US" dirty="0" smtClean="0"/>
                  <a:t>a queue.</a:t>
                </a:r>
                <a:endParaRPr lang="en-US" dirty="0" smtClean="0"/>
              </a:p>
              <a:p>
                <a:r>
                  <a:rPr lang="en-US" dirty="0" smtClean="0"/>
                  <a:t>When an item arrives at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, it is routed to the shortest queue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and its neighbors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806725" cy="4351338"/>
              </a:xfrm>
              <a:blipFill rotWithShape="0">
                <a:blip r:embed="rId2"/>
                <a:stretch>
                  <a:fillRect l="-124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11</a:t>
            </a:fld>
            <a:endParaRPr lang="en-US" dirty="0"/>
          </a:p>
        </p:txBody>
      </p:sp>
      <p:sp>
        <p:nvSpPr>
          <p:cNvPr id="19" name="Oval 18"/>
          <p:cNvSpPr/>
          <p:nvPr/>
        </p:nvSpPr>
        <p:spPr>
          <a:xfrm rot="16200000">
            <a:off x="3808089" y="5154490"/>
            <a:ext cx="659568" cy="5846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6200000">
            <a:off x="5118476" y="5154490"/>
            <a:ext cx="659568" cy="5846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6200000">
            <a:off x="6463221" y="5154490"/>
            <a:ext cx="659568" cy="5846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99606" y="52532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88582" y="5262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9134" y="52624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41430" y="4538393"/>
            <a:ext cx="6830" cy="453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57053" y="4136865"/>
            <a:ext cx="6167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Item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601292" y="4991725"/>
            <a:ext cx="856933" cy="270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40850" y="5834606"/>
            <a:ext cx="424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 item incident at the queue with 5 items </a:t>
            </a:r>
          </a:p>
          <a:p>
            <a:pPr algn="ctr"/>
            <a:r>
              <a:rPr lang="en-US" dirty="0" smtClean="0"/>
              <a:t>will be routed to the queue with 4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 Process on a Complete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3835" y="5306821"/>
            <a:ext cx="3479391" cy="575348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Interaction Network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85" y="2111218"/>
            <a:ext cx="3318387" cy="3318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1429638"/>
            <a:ext cx="7007967" cy="52559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95326" y="576491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26" y="5764917"/>
                <a:ext cx="9324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7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869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The Mean Field Approximation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00" y="-6958"/>
            <a:ext cx="10515600" cy="1325563"/>
          </a:xfrm>
        </p:spPr>
        <p:txBody>
          <a:bodyPr/>
          <a:lstStyle/>
          <a:p>
            <a:r>
              <a:rPr lang="en-US" dirty="0" smtClean="0"/>
              <a:t>Mean Field Approximation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0838" y="3404426"/>
                <a:ext cx="3385322" cy="125843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 smtClean="0"/>
                  <a:t>Assume that the neighbors of particle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are independent copies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0838" y="3404426"/>
                <a:ext cx="3385322" cy="1258438"/>
              </a:xfrm>
              <a:blipFill rotWithShape="0">
                <a:blip r:embed="rId3"/>
                <a:stretch>
                  <a:fillRect l="-2330" t="-6220" r="-4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458" y="2210523"/>
            <a:ext cx="1038470" cy="1038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424" y="2206322"/>
            <a:ext cx="1046871" cy="1046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151" y="2210523"/>
            <a:ext cx="1038470" cy="1038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3179" y="2560481"/>
            <a:ext cx="1134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Susceptible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8050" y="2530520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Infected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773860" y="2541039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Recovered</a:t>
            </a:r>
            <a:endParaRPr lang="en-US" sz="2400" dirty="0" smtClean="0"/>
          </a:p>
        </p:txBody>
      </p:sp>
      <p:sp>
        <p:nvSpPr>
          <p:cNvPr id="11" name="Arc 10"/>
          <p:cNvSpPr/>
          <p:nvPr/>
        </p:nvSpPr>
        <p:spPr>
          <a:xfrm>
            <a:off x="6189210" y="1570516"/>
            <a:ext cx="4106985" cy="1859329"/>
          </a:xfrm>
          <a:prstGeom prst="arc">
            <a:avLst>
              <a:gd name="adj1" fmla="val 11298905"/>
              <a:gd name="adj2" fmla="val 21081467"/>
            </a:avLst>
          </a:prstGeom>
          <a:ln>
            <a:solidFill>
              <a:schemeClr val="accent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1843189" y="1565570"/>
            <a:ext cx="4106985" cy="1943369"/>
          </a:xfrm>
          <a:prstGeom prst="arc">
            <a:avLst>
              <a:gd name="adj1" fmla="val 11298905"/>
              <a:gd name="adj2" fmla="val 21063235"/>
            </a:avLst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98404" y="1137849"/>
                <a:ext cx="30122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∗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ℙ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𝐼𝑛𝑓𝑒𝑐𝑡𝑒𝑑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04" y="1137849"/>
                <a:ext cx="3012235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1616" t="-1818" r="-2626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92068" y="1057714"/>
                <a:ext cx="264944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</a:rPr>
                        <m:t>𝑞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068" y="1057714"/>
                <a:ext cx="26494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15374" y="4831423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This approximation is </a:t>
            </a:r>
            <a:r>
              <a:rPr lang="en-US" sz="2400" b="1" dirty="0" smtClean="0"/>
              <a:t>exact</a:t>
            </a:r>
            <a:r>
              <a:rPr lang="en-US" sz="2400" dirty="0" smtClean="0"/>
              <a:t> for the complete graph as the population size tends to infinity (</a:t>
            </a:r>
            <a:r>
              <a:rPr lang="en-US" sz="2400" dirty="0" err="1" smtClean="0"/>
              <a:t>Oelschläger</a:t>
            </a:r>
            <a:r>
              <a:rPr lang="en-US" sz="2400" dirty="0" smtClean="0"/>
              <a:t>, 1984).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Recently been </a:t>
            </a:r>
            <a:r>
              <a:rPr lang="en-US" sz="2400" dirty="0"/>
              <a:t>shown to be </a:t>
            </a:r>
            <a:r>
              <a:rPr lang="en-US" sz="2400" dirty="0" smtClean="0"/>
              <a:t>asymptotically </a:t>
            </a:r>
            <a:r>
              <a:rPr lang="en-US" sz="2400" dirty="0"/>
              <a:t>accurate for sequences of dense graphs whose degree goes to infinity </a:t>
            </a:r>
            <a:r>
              <a:rPr lang="en-US" sz="2400" dirty="0" smtClean="0"/>
              <a:t>(</a:t>
            </a:r>
            <a:r>
              <a:rPr lang="en-US" sz="2400" dirty="0" err="1" smtClean="0"/>
              <a:t>Bhamidi</a:t>
            </a:r>
            <a:r>
              <a:rPr lang="en-US" sz="2400" dirty="0" smtClean="0"/>
              <a:t>, </a:t>
            </a:r>
            <a:r>
              <a:rPr lang="en-US" sz="2400" dirty="0" err="1" smtClean="0"/>
              <a:t>Budhiraja</a:t>
            </a:r>
            <a:r>
              <a:rPr lang="en-US" sz="2400" dirty="0" smtClean="0"/>
              <a:t>, Wu, 2017).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In many </a:t>
            </a:r>
            <a:r>
              <a:rPr lang="en-US" sz="2400" dirty="0" smtClean="0"/>
              <a:t>applications the mean-field approximation is used </a:t>
            </a:r>
            <a:r>
              <a:rPr lang="en-US" sz="2400" dirty="0"/>
              <a:t>for any graph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7328" y="3421752"/>
            <a:ext cx="6840515" cy="1258438"/>
            <a:chOff x="559742" y="7685325"/>
            <a:chExt cx="8714271" cy="1258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559742" y="7725991"/>
                  <a:ext cx="8079658" cy="8143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buFont typeface="Arial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ℙ</m:t>
                        </m:r>
                        <m:d>
                          <m:dPr>
                            <m:ctrlP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| 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mr-I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buFontTx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42" y="7725991"/>
                  <a:ext cx="8079658" cy="81433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126773" y="8163262"/>
                  <a:ext cx="5541764" cy="7371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mr-IN" sz="2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, 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mr-IN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𝐿𝑎𝑤</m:t>
                            </m:r>
                            <m:d>
                              <m:dPr>
                                <m:ctrlPr>
                                  <a:rPr lang="mr-IN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mr-IN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6773" y="8163262"/>
                  <a:ext cx="5541764" cy="73718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1329699" y="7685325"/>
              <a:ext cx="7944314" cy="1258438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892260" y="7614372"/>
                <a:ext cx="5803962" cy="10095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ℙ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𝐿𝑎𝑤</m:t>
                          </m:r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260" y="7614372"/>
                <a:ext cx="5803962" cy="100957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3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 Process on a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3835" y="5336801"/>
            <a:ext cx="3479391" cy="575348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Interaction Network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37" y="2104831"/>
            <a:ext cx="3355014" cy="3355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9" y="1424066"/>
            <a:ext cx="6977088" cy="52328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95326" y="576491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26" y="5764917"/>
                <a:ext cx="9324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0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Our Local Recursions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We build on recent theoretical results by </a:t>
            </a:r>
            <a:r>
              <a:rPr lang="en-US" sz="3200" b="1" dirty="0" err="1" smtClean="0"/>
              <a:t>Lacker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Ramanan</a:t>
            </a:r>
            <a:r>
              <a:rPr lang="en-US" sz="3200" b="1" dirty="0" smtClean="0"/>
              <a:t>, and Wu (2018) to construct a novel ‘</a:t>
            </a:r>
            <a:r>
              <a:rPr lang="en-US" sz="3200" b="1" i="1" dirty="0" smtClean="0"/>
              <a:t>Local Recursion</a:t>
            </a:r>
            <a:r>
              <a:rPr lang="en-US" sz="3200" b="1" dirty="0" smtClean="0"/>
              <a:t>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Dynamic Conditional Independence (</a:t>
            </a:r>
            <a:r>
              <a:rPr lang="en-US" sz="2800" dirty="0" err="1" smtClean="0"/>
              <a:t>Lacker</a:t>
            </a:r>
            <a:r>
              <a:rPr lang="en-US" sz="2800" dirty="0" smtClean="0"/>
              <a:t>, </a:t>
            </a:r>
            <a:r>
              <a:rPr lang="en-US" sz="2800" dirty="0" err="1" smtClean="0"/>
              <a:t>Ramanan</a:t>
            </a:r>
            <a:r>
              <a:rPr lang="en-US" sz="2800" dirty="0" smtClean="0"/>
              <a:t>, Wu 2018)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25865" y="4638115"/>
                <a:ext cx="5569470" cy="913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4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⊥</m:t>
                      </m:r>
                      <m:sSubSup>
                        <m:sSubSupPr>
                          <m:ctrlP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𝑉</m:t>
                          </m:r>
                          <m:r>
                            <m:rPr>
                              <m:lit/>
                            </m:rP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\</m:t>
                          </m:r>
                          <m:d>
                            <m:dPr>
                              <m:ctrlPr>
                                <a:rPr lang="mr-IN" sz="4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4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  <m:r>
                                <a:rPr lang="en-US" sz="4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∪</m:t>
                              </m:r>
                              <m:r>
                                <a:rPr lang="en-US" sz="4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</m:d>
                        </m:sub>
                        <m:sup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4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| </m:t>
                      </m:r>
                      <m:sSubSup>
                        <m:sSubSupPr>
                          <m:ctrlP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865" y="4638115"/>
                <a:ext cx="5569470" cy="9132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65934" y="2686076"/>
                <a:ext cx="6404709" cy="122919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r>
                  <a:rPr lang="en-US" sz="3500" i="1" dirty="0" smtClean="0"/>
                  <a:t>Notation</a:t>
                </a:r>
              </a:p>
              <a:p>
                <a:pPr lvl="1"/>
                <a:r>
                  <a:rPr lang="en-US" sz="3000" i="1" dirty="0" smtClean="0"/>
                  <a:t>The </a:t>
                </a:r>
                <a:r>
                  <a:rPr lang="en-US" sz="3000" i="1" dirty="0"/>
                  <a:t>Full </a:t>
                </a:r>
                <a:r>
                  <a:rPr lang="en-US" sz="3000" i="1" dirty="0" smtClean="0"/>
                  <a:t>Trajectory: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sz="3000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3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mr-IN" sz="3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0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,   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≤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3000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000" i="1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3000" i="1" dirty="0"/>
                  <a:t>he Double </a:t>
                </a:r>
                <a:r>
                  <a:rPr lang="en-US" sz="3000" i="1" dirty="0" smtClean="0"/>
                  <a:t>Boundary: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</a:rPr>
                      <m:t>𝐷</m:t>
                    </m:r>
                    <m:r>
                      <a:rPr lang="en-US" sz="30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𝜕</m:t>
                        </m:r>
                      </m:e>
                      <m:sup>
                        <m:r>
                          <a:rPr lang="en-US" sz="30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sz="3000" i="1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34" y="2686076"/>
                <a:ext cx="6404709" cy="1229192"/>
              </a:xfrm>
              <a:blipFill rotWithShape="0">
                <a:blip r:embed="rId5"/>
                <a:stretch>
                  <a:fillRect l="-1804" t="-1527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5" y="1539406"/>
            <a:ext cx="5149818" cy="49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49706" y="2398426"/>
            <a:ext cx="6693107" cy="65207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Local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76535" y="2070791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3673" y="2910240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940" y="4696918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28807" y="2921163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23089" y="4696917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26180" y="22596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63358" y="3084141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502" y="485547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78452" y="30841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2517" y="48554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64904" y="1856863"/>
                <a:ext cx="4360885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Consider local region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We would like a </a:t>
                </a:r>
                <a:r>
                  <a:rPr lang="en-US" sz="2400" i="1" dirty="0" smtClean="0"/>
                  <a:t>self-contained</a:t>
                </a:r>
                <a:r>
                  <a:rPr lang="en-US" sz="2400" dirty="0" smtClean="0"/>
                  <a:t> equation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Assume that we know the joint distribution of local region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up to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𝑡</m:t>
                    </m:r>
                    <m:r>
                      <a:rPr lang="en-US" sz="2400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To compute the joint distribution of </a:t>
                </a:r>
                <a:r>
                  <a:rPr lang="en-US" sz="2400" dirty="0"/>
                  <a:t>region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/>
                  <a:t> up to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𝑡</m:t>
                    </m:r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we need to know the distribution of region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(conditioned on the region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).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904" y="1856863"/>
                <a:ext cx="4360885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1958" t="-10647" r="-280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0" y="4322516"/>
            <a:ext cx="7674964" cy="1598599"/>
          </a:xfrm>
          <a:prstGeom prst="roundRect">
            <a:avLst/>
          </a:prstGeom>
          <a:solidFill>
            <a:srgbClr val="C0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14597" y="1806673"/>
            <a:ext cx="6108492" cy="2296618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91634" y="2932358"/>
                <a:ext cx="95866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charset="0"/>
                        </a:rPr>
                        <m:t>𝐴</m:t>
                      </m:r>
                    </m:oMath>
                  </m:oMathPara>
                </a14:m>
                <a:endParaRPr lang="en-US" sz="6000" dirty="0"/>
              </a:p>
              <a:p>
                <a:endParaRPr lang="en-US" sz="6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34" y="2932358"/>
                <a:ext cx="958660" cy="19389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91634" y="4695044"/>
                <a:ext cx="88498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charset="0"/>
                        </a:rPr>
                        <m:t>𝐵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34" y="4695044"/>
                <a:ext cx="884986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49706" y="2398426"/>
            <a:ext cx="6693107" cy="65207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Local Recursion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76535" y="2070791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3673" y="2910240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940" y="4696918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28807" y="2921163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23089" y="4696917"/>
            <a:ext cx="839448" cy="8394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26180" y="22596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63358" y="3084141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502" y="485547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78452" y="30841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2517" y="48554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13820" y="544984"/>
                <a:ext cx="4629463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CDB = Conditional Independence Given the Double Boundary.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By CDB, the state of particles -2 and 2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𝑡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are independent given the trajectory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First we consider particle -2.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By CDB, conditioning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b="0" dirty="0" smtClean="0"/>
                  <a:t> is equivalent to conditioning on the trajectory of -1,0.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Since all particles are identical, </a:t>
                </a:r>
                <a:r>
                  <a:rPr lang="en-US" sz="2400" dirty="0"/>
                  <a:t>this </a:t>
                </a:r>
                <a:r>
                  <a:rPr lang="en-US" sz="2400" dirty="0" smtClean="0"/>
                  <a:t>is equal in distribution to the state of particle -1 at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conditioned on the trajectory of 0,1.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b="0" dirty="0" smtClean="0"/>
                  <a:t>Which we know by our inductive assumption.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20" y="544984"/>
                <a:ext cx="4629463" cy="6001643"/>
              </a:xfrm>
              <a:prstGeom prst="rect">
                <a:avLst/>
              </a:prstGeom>
              <a:blipFill rotWithShape="0">
                <a:blip r:embed="rId2"/>
                <a:stretch>
                  <a:fillRect l="-1845" t="-812" r="-2899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0" y="4322516"/>
            <a:ext cx="1073673" cy="1598599"/>
          </a:xfrm>
          <a:prstGeom prst="roundRect">
            <a:avLst/>
          </a:prstGeom>
          <a:solidFill>
            <a:srgbClr val="C0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14597" y="1806673"/>
            <a:ext cx="6108492" cy="2296618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14597" y="1803046"/>
            <a:ext cx="4137285" cy="2291943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952743" y="2490514"/>
            <a:ext cx="1073673" cy="1598599"/>
          </a:xfrm>
          <a:prstGeom prst="roundRect">
            <a:avLst/>
          </a:prstGeom>
          <a:solidFill>
            <a:srgbClr val="C0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750695" y="1690688"/>
            <a:ext cx="4137285" cy="2291943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3" grpId="1" animBg="1"/>
      <p:bldP spid="33" grpId="2" animBg="1"/>
      <p:bldP spid="33" grpId="3" animBg="1"/>
      <p:bldP spid="33" grpId="4" animBg="1"/>
      <p:bldP spid="34" grpId="0" animBg="1"/>
      <p:bldP spid="35" grpId="0" animBg="1"/>
      <p:bldP spid="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8" name="Straight Connector 447"/>
          <p:cNvCxnSpPr/>
          <p:nvPr/>
        </p:nvCxnSpPr>
        <p:spPr>
          <a:xfrm>
            <a:off x="3687581" y="1963012"/>
            <a:ext cx="1876345" cy="2948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6885508" y="3432178"/>
            <a:ext cx="1029273" cy="886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826834" y="3416289"/>
            <a:ext cx="707685" cy="84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Graphs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242211" y="194975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93824" y="193476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42211" y="312148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93824" y="312148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20453" y="312148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0"/>
            <a:endCxn id="16" idx="4"/>
          </p:cNvCxnSpPr>
          <p:nvPr/>
        </p:nvCxnSpPr>
        <p:spPr>
          <a:xfrm flipV="1">
            <a:off x="5534519" y="251937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86132" y="251937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0" idx="2"/>
          </p:cNvCxnSpPr>
          <p:nvPr/>
        </p:nvCxnSpPr>
        <p:spPr>
          <a:xfrm>
            <a:off x="7175942" y="3396305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50562" y="3406297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6827" y="2209583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534526" y="3980153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93824" y="429674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2" name="Straight Connector 441"/>
          <p:cNvCxnSpPr/>
          <p:nvPr/>
        </p:nvCxnSpPr>
        <p:spPr>
          <a:xfrm flipV="1">
            <a:off x="6884883" y="3691110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 flipV="1">
            <a:off x="5556404" y="3691110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4" name="Oval 443"/>
          <p:cNvSpPr/>
          <p:nvPr/>
        </p:nvSpPr>
        <p:spPr>
          <a:xfrm>
            <a:off x="5271618" y="4264966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7622473" y="4012960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132372" y="1649949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13110" y="5128633"/>
                <a:ext cx="6316456" cy="155237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𝐺</m:t>
                    </m:r>
                    <m:r>
                      <a:rPr lang="en-US" sz="32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3200" b="0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the set of particles.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 is the set of connections.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3110" y="5128633"/>
                <a:ext cx="6316456" cy="1552370"/>
              </a:xfrm>
              <a:blipFill rotWithShape="0">
                <a:blip r:embed="rId3"/>
                <a:stretch>
                  <a:fillRect b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86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How well does </a:t>
            </a:r>
            <a:r>
              <a:rPr lang="en-US" b="1" dirty="0" smtClean="0"/>
              <a:t>our local approximation work?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1490272"/>
            <a:ext cx="7156971" cy="5367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 Process on a Ring</a:t>
            </a:r>
            <a:br>
              <a:rPr lang="en-US" dirty="0" smtClean="0"/>
            </a:br>
            <a:r>
              <a:rPr lang="en-US" dirty="0" smtClean="0"/>
              <a:t>(with our local approximation)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8785" y="5141931"/>
            <a:ext cx="3479391" cy="57534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Interaction Network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37" y="2104831"/>
            <a:ext cx="3355014" cy="33550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72262" y="5594714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262" y="5594714"/>
                <a:ext cx="9324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4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Recursions: Time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As an approximation to the exact recursions, we may consider only the last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3200" dirty="0" smtClean="0"/>
                  <a:t> time steps.</a:t>
                </a:r>
                <a:endParaRPr lang="en-US" sz="3200" dirty="0"/>
              </a:p>
              <a:p>
                <a:pPr lvl="1"/>
                <a:r>
                  <a:rPr lang="en-US" sz="2800" dirty="0" smtClean="0"/>
                  <a:t>We call this </a:t>
                </a:r>
                <a:r>
                  <a:rPr lang="en-US" sz="2800" b="1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/>
                  <a:t>Approximation.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755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Dynamic Cavity Method</a:t>
            </a:r>
          </a:p>
          <a:p>
            <a:pPr lvl="1"/>
            <a:r>
              <a:rPr lang="en-US" dirty="0" smtClean="0"/>
              <a:t>Only exact for trees.</a:t>
            </a:r>
          </a:p>
          <a:p>
            <a:pPr lvl="1"/>
            <a:r>
              <a:rPr lang="en-US" dirty="0" smtClean="0"/>
              <a:t>Requires consideration of the dynamics of all particles in the graph (slow).</a:t>
            </a:r>
          </a:p>
          <a:p>
            <a:pPr lvl="1"/>
            <a:r>
              <a:rPr lang="en-US" dirty="0" smtClean="0"/>
              <a:t>Not clear how to implement for continuous state space.</a:t>
            </a:r>
          </a:p>
          <a:p>
            <a:pPr lvl="1"/>
            <a:r>
              <a:rPr lang="en-US" dirty="0" smtClean="0"/>
              <a:t>No fast approximation.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Moment closure methods (i.e. Pair Approximation):</a:t>
            </a:r>
          </a:p>
          <a:p>
            <a:pPr lvl="1"/>
            <a:r>
              <a:rPr lang="en-US" dirty="0" smtClean="0"/>
              <a:t>Makes a huge assumption (that the time </a:t>
            </a:r>
            <a:r>
              <a:rPr lang="en-US" dirty="0" err="1" smtClean="0"/>
              <a:t>marginals</a:t>
            </a:r>
            <a:r>
              <a:rPr lang="en-US" dirty="0" smtClean="0"/>
              <a:t> satisfy the spatial Markov property).</a:t>
            </a:r>
          </a:p>
          <a:p>
            <a:pPr lvl="1"/>
            <a:r>
              <a:rPr lang="en-US" dirty="0" smtClean="0"/>
              <a:t>For many models (e.g. SIR) this approximation is very inaccurate (</a:t>
            </a:r>
            <a:r>
              <a:rPr lang="en-US" dirty="0" err="1" smtClean="0"/>
              <a:t>Gast</a:t>
            </a:r>
            <a:r>
              <a:rPr lang="en-US" dirty="0" smtClean="0"/>
              <a:t>, 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000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Other Existing Approximations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 to Other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50" y="1524118"/>
            <a:ext cx="1056634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Our method generalizes to non locally-tree-like graphs.</a:t>
            </a:r>
          </a:p>
          <a:p>
            <a:pPr lvl="1"/>
            <a:r>
              <a:rPr lang="en-US" dirty="0" smtClean="0"/>
              <a:t>For example, the graph which arises in Load Balancing on a ring.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02" y="2536357"/>
            <a:ext cx="5329195" cy="38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this presentation we have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Defined Interacting Particle Systems and given examples.</a:t>
            </a:r>
          </a:p>
          <a:p>
            <a:r>
              <a:rPr lang="en-US" dirty="0" smtClean="0"/>
              <a:t>Discussed existing approximations for understanding the behavior of these systems (Mean Field) and highlighted cases where they are not applicable.</a:t>
            </a:r>
          </a:p>
          <a:p>
            <a:r>
              <a:rPr lang="en-US" dirty="0" smtClean="0"/>
              <a:t>Discussed recent theory which reveals a new conditional independence structure.</a:t>
            </a:r>
          </a:p>
          <a:p>
            <a:r>
              <a:rPr lang="en-US" dirty="0" smtClean="0"/>
              <a:t>Building off this recent theory we have demonstrated the effectiveness of our new Local Recursions.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15" y="2568679"/>
            <a:ext cx="293932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Understand the dynamics of a typical particle.</a:t>
                </a:r>
              </a:p>
              <a:p>
                <a:pPr lvl="1"/>
                <a:r>
                  <a:rPr lang="en-US" dirty="0" smtClean="0"/>
                  <a:t>What is the probability that particle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is in a given state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. This is called the time marginal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We want to be able to do this for all graphs. For dense graphs we may use the Mean Field Approximation, but what about sparse graphs?</a:t>
                </a:r>
              </a:p>
              <a:p>
                <a:pPr lvl="1"/>
                <a:endParaRPr lang="en-US" dirty="0" smtClean="0"/>
              </a:p>
              <a:p>
                <a:r>
                  <a:rPr lang="en-US" b="1" dirty="0" smtClean="0"/>
                  <a:t>Problem:</a:t>
                </a:r>
              </a:p>
              <a:p>
                <a:pPr lvl="1"/>
                <a:r>
                  <a:rPr lang="en-US" b="1" dirty="0" smtClean="0"/>
                  <a:t>We can simulate the full system for a small number of particles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, but what about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grows large and is perhaps infinite.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85116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Formal Introduction (1): Interacting Particle Systems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5630"/>
                <a:ext cx="10515600" cy="155237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We consider a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𝐺</m:t>
                    </m:r>
                    <m:r>
                      <a:rPr lang="en-US" sz="32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3200" b="0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the set of particles.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 is the set of interactions,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∈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 if particle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interact.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5630"/>
                <a:ext cx="10515600" cy="1552370"/>
              </a:xfrm>
              <a:blipFill rotWithShape="0">
                <a:blip r:embed="rId3"/>
                <a:stretch>
                  <a:fillRect l="-1333" t="-7843" b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824452" y="331371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76065" y="329872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4452" y="448544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76065" y="448544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02694" y="448544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0"/>
            <a:endCxn id="4" idx="4"/>
          </p:cNvCxnSpPr>
          <p:nvPr/>
        </p:nvCxnSpPr>
        <p:spPr>
          <a:xfrm flipV="1">
            <a:off x="2116760" y="388333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68373" y="388333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2"/>
          </p:cNvCxnSpPr>
          <p:nvPr/>
        </p:nvCxnSpPr>
        <p:spPr>
          <a:xfrm>
            <a:off x="3758183" y="4760265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2803" y="4770257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09068" y="3573543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57902" y="33888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57902" y="4610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17530" y="34138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16281" y="4585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4159" y="4575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9068" y="2928120"/>
            <a:ext cx="103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Example: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56934" y="3914197"/>
                <a:ext cx="583117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={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0,1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0,2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1,3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2,3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3,4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2800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934" y="3914197"/>
                <a:ext cx="5831174" cy="8002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838200" y="5121733"/>
                <a:ext cx="9714875" cy="18866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dirty="0" smtClean="0"/>
                  <a:t>The state of particle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30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3000" dirty="0" smtClean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</a:rPr>
                      <m:t>(</m:t>
                    </m:r>
                    <m:r>
                      <a:rPr lang="en-US" sz="3000" b="0" i="1" smtClean="0">
                        <a:latin typeface="Cambria Math" charset="0"/>
                      </a:rPr>
                      <m:t>𝑡</m:t>
                    </m:r>
                    <m:r>
                      <a:rPr lang="en-US" sz="3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0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 smtClean="0"/>
                  <a:t> is a </a:t>
                </a:r>
                <a:r>
                  <a:rPr lang="en-US" sz="2600" i="1" dirty="0" smtClean="0"/>
                  <a:t>Random Variable</a:t>
                </a:r>
                <a:r>
                  <a:rPr lang="en-US" sz="2600" dirty="0" smtClean="0"/>
                  <a:t>.</a:t>
                </a:r>
              </a:p>
              <a:p>
                <a:pPr lvl="1"/>
                <a:r>
                  <a:rPr lang="en-US" sz="2600" dirty="0" smtClean="0"/>
                  <a:t>Recall that in the previous slide, each color was a different state. In load balancing the state is how many items the queue contains.</a:t>
                </a:r>
                <a:endParaRPr lang="en-US" sz="26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21733"/>
                <a:ext cx="9714875" cy="1886664"/>
              </a:xfrm>
              <a:prstGeom prst="rect">
                <a:avLst/>
              </a:prstGeom>
              <a:blipFill rotWithShape="0">
                <a:blip r:embed="rId5"/>
                <a:stretch>
                  <a:fillRect l="-1318" t="-6452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51" y="4213641"/>
            <a:ext cx="2396965" cy="2396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899648" y="3446712"/>
                <a:ext cx="25363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0,1,2,3,4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648" y="3446712"/>
                <a:ext cx="2536335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6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43" y="1313353"/>
            <a:ext cx="2944155" cy="29441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64" y="3882276"/>
            <a:ext cx="2900734" cy="2900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49459" y="2556263"/>
                <a:ext cx="6577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459" y="2556263"/>
                <a:ext cx="657744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7407" r="-740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24942" y="5133582"/>
                <a:ext cx="11067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charset="0"/>
                        </a:rPr>
                        <m:t>+1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942" y="5133582"/>
                <a:ext cx="110677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867" r="-497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838200" y="1539346"/>
                <a:ext cx="8410731" cy="46515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0" dirty="0" smtClean="0"/>
                  <a:t>The random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𝑋</m:t>
                    </m:r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latin typeface="Cambria Math" charset="0"/>
                      </a:rPr>
                      <m:t>𝑡</m:t>
                    </m:r>
                    <m:r>
                      <a:rPr lang="en-US" sz="3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,…)</m:t>
                    </m:r>
                  </m:oMath>
                </a14:m>
                <a:r>
                  <a:rPr lang="en-US" sz="2800" dirty="0" smtClean="0"/>
                  <a:t> represents the state of </a:t>
                </a:r>
                <a:r>
                  <a:rPr lang="en-US" sz="2800" b="1" dirty="0" smtClean="0"/>
                  <a:t>all</a:t>
                </a:r>
                <a:r>
                  <a:rPr lang="en-US" sz="2800" dirty="0" smtClean="0"/>
                  <a:t> particle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r>
                  <a:rPr lang="en-US" dirty="0" smtClean="0"/>
                  <a:t>The </a:t>
                </a:r>
                <a:r>
                  <a:rPr lang="en-US" b="1" dirty="0" smtClean="0"/>
                  <a:t>Markov Property </a:t>
                </a:r>
                <a:r>
                  <a:rPr lang="en-US" dirty="0" smtClean="0"/>
                  <a:t>states that the system updates based </a:t>
                </a:r>
                <a:r>
                  <a:rPr lang="en-US" i="1" dirty="0" smtClean="0"/>
                  <a:t>only</a:t>
                </a:r>
                <a:r>
                  <a:rPr lang="en-US" dirty="0" smtClean="0"/>
                  <a:t> upon its current state.</a:t>
                </a:r>
              </a:p>
              <a:p>
                <a:pPr lvl="1"/>
                <a:r>
                  <a:rPr lang="en-US" sz="2400" dirty="0" smtClean="0"/>
                  <a:t>If we know the present, knowing the past does not give us any more information about the future.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9346"/>
                <a:ext cx="8410731" cy="4651592"/>
              </a:xfrm>
              <a:prstGeom prst="rect">
                <a:avLst/>
              </a:prstGeom>
              <a:blipFill rotWithShape="0">
                <a:blip r:embed="rId7"/>
                <a:stretch>
                  <a:fillRect l="-1668" t="-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51183" y="5236831"/>
                <a:ext cx="6376253" cy="9541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ℙ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,…,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ℙ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83" y="5236831"/>
                <a:ext cx="6376253" cy="9541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838200" y="3546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Formal Introduction (2): The Markov Property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8" name="Straight Connector 447"/>
          <p:cNvCxnSpPr/>
          <p:nvPr/>
        </p:nvCxnSpPr>
        <p:spPr>
          <a:xfrm>
            <a:off x="3687581" y="1963012"/>
            <a:ext cx="1876345" cy="2948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>
            <a:off x="6885508" y="3432178"/>
            <a:ext cx="1029273" cy="886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826834" y="3416289"/>
            <a:ext cx="707685" cy="84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Graphical Models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242211" y="194975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93824" y="193476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42211" y="312148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93824" y="312148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20453" y="312148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0"/>
            <a:endCxn id="16" idx="4"/>
          </p:cNvCxnSpPr>
          <p:nvPr/>
        </p:nvCxnSpPr>
        <p:spPr>
          <a:xfrm flipV="1">
            <a:off x="5534519" y="251937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86132" y="251937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0" idx="2"/>
          </p:cNvCxnSpPr>
          <p:nvPr/>
        </p:nvCxnSpPr>
        <p:spPr>
          <a:xfrm>
            <a:off x="7175942" y="3396305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50562" y="3406297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6827" y="2209583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534526" y="3980153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93824" y="429674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2" name="Straight Connector 441"/>
          <p:cNvCxnSpPr/>
          <p:nvPr/>
        </p:nvCxnSpPr>
        <p:spPr>
          <a:xfrm flipV="1">
            <a:off x="6884883" y="3691110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 flipV="1">
            <a:off x="5556404" y="3691110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4" name="Oval 443"/>
          <p:cNvSpPr/>
          <p:nvPr/>
        </p:nvSpPr>
        <p:spPr>
          <a:xfrm>
            <a:off x="5271618" y="4264966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7622473" y="4012960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3132372" y="1649949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64589" y="5262619"/>
                <a:ext cx="6316456" cy="155237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Each particle has a value.</a:t>
                </a:r>
              </a:p>
              <a:p>
                <a:r>
                  <a:rPr lang="en-US" dirty="0" smtClean="0"/>
                  <a:t>The probability that particle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has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alue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depends only on the state of its neighbors.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4589" y="5262619"/>
                <a:ext cx="6316456" cy="1552370"/>
              </a:xfrm>
              <a:blipFill rotWithShape="0">
                <a:blip r:embed="rId3"/>
                <a:stretch>
                  <a:fillRect l="-1544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424680" y="1754879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0785" y="2087160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92394" y="2059679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48936" y="3259757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27585" y="4102874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884883" y="3253898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884883" y="4439150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914781" y="4134614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209562" y="3253897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563926" y="4387687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175942" y="2209583"/>
            <a:ext cx="1173579" cy="911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11291" y="1874064"/>
                <a:ext cx="3611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91" y="1874064"/>
                <a:ext cx="36112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 44"/>
          <p:cNvSpPr/>
          <p:nvPr/>
        </p:nvSpPr>
        <p:spPr>
          <a:xfrm>
            <a:off x="4628678" y="1588957"/>
            <a:ext cx="4125578" cy="3432748"/>
          </a:xfrm>
          <a:custGeom>
            <a:avLst/>
            <a:gdLst>
              <a:gd name="connsiteX0" fmla="*/ 2581591 w 4125578"/>
              <a:gd name="connsiteY0" fmla="*/ 1109273 h 3432748"/>
              <a:gd name="connsiteX1" fmla="*/ 2581591 w 4125578"/>
              <a:gd name="connsiteY1" fmla="*/ 1109273 h 3432748"/>
              <a:gd name="connsiteX2" fmla="*/ 2686522 w 4125578"/>
              <a:gd name="connsiteY2" fmla="*/ 1019332 h 3432748"/>
              <a:gd name="connsiteX3" fmla="*/ 2731492 w 4125578"/>
              <a:gd name="connsiteY3" fmla="*/ 899410 h 3432748"/>
              <a:gd name="connsiteX4" fmla="*/ 2761473 w 4125578"/>
              <a:gd name="connsiteY4" fmla="*/ 839450 h 3432748"/>
              <a:gd name="connsiteX5" fmla="*/ 2791453 w 4125578"/>
              <a:gd name="connsiteY5" fmla="*/ 719528 h 3432748"/>
              <a:gd name="connsiteX6" fmla="*/ 2806443 w 4125578"/>
              <a:gd name="connsiteY6" fmla="*/ 629587 h 3432748"/>
              <a:gd name="connsiteX7" fmla="*/ 2821433 w 4125578"/>
              <a:gd name="connsiteY7" fmla="*/ 584617 h 3432748"/>
              <a:gd name="connsiteX8" fmla="*/ 2836424 w 4125578"/>
              <a:gd name="connsiteY8" fmla="*/ 494676 h 3432748"/>
              <a:gd name="connsiteX9" fmla="*/ 2821433 w 4125578"/>
              <a:gd name="connsiteY9" fmla="*/ 269823 h 3432748"/>
              <a:gd name="connsiteX10" fmla="*/ 2806443 w 4125578"/>
              <a:gd name="connsiteY10" fmla="*/ 224853 h 3432748"/>
              <a:gd name="connsiteX11" fmla="*/ 2761473 w 4125578"/>
              <a:gd name="connsiteY11" fmla="*/ 164892 h 3432748"/>
              <a:gd name="connsiteX12" fmla="*/ 2731492 w 4125578"/>
              <a:gd name="connsiteY12" fmla="*/ 134912 h 3432748"/>
              <a:gd name="connsiteX13" fmla="*/ 2671532 w 4125578"/>
              <a:gd name="connsiteY13" fmla="*/ 104932 h 3432748"/>
              <a:gd name="connsiteX14" fmla="*/ 2581591 w 4125578"/>
              <a:gd name="connsiteY14" fmla="*/ 59961 h 3432748"/>
              <a:gd name="connsiteX15" fmla="*/ 2446679 w 4125578"/>
              <a:gd name="connsiteY15" fmla="*/ 0 h 3432748"/>
              <a:gd name="connsiteX16" fmla="*/ 2101906 w 4125578"/>
              <a:gd name="connsiteY16" fmla="*/ 14991 h 3432748"/>
              <a:gd name="connsiteX17" fmla="*/ 2056935 w 4125578"/>
              <a:gd name="connsiteY17" fmla="*/ 29981 h 3432748"/>
              <a:gd name="connsiteX18" fmla="*/ 1996974 w 4125578"/>
              <a:gd name="connsiteY18" fmla="*/ 44971 h 3432748"/>
              <a:gd name="connsiteX19" fmla="*/ 1952004 w 4125578"/>
              <a:gd name="connsiteY19" fmla="*/ 74951 h 3432748"/>
              <a:gd name="connsiteX20" fmla="*/ 1907033 w 4125578"/>
              <a:gd name="connsiteY20" fmla="*/ 89941 h 3432748"/>
              <a:gd name="connsiteX21" fmla="*/ 1817092 w 4125578"/>
              <a:gd name="connsiteY21" fmla="*/ 149902 h 3432748"/>
              <a:gd name="connsiteX22" fmla="*/ 1787112 w 4125578"/>
              <a:gd name="connsiteY22" fmla="*/ 194873 h 3432748"/>
              <a:gd name="connsiteX23" fmla="*/ 1742142 w 4125578"/>
              <a:gd name="connsiteY23" fmla="*/ 254833 h 3432748"/>
              <a:gd name="connsiteX24" fmla="*/ 1727152 w 4125578"/>
              <a:gd name="connsiteY24" fmla="*/ 299804 h 3432748"/>
              <a:gd name="connsiteX25" fmla="*/ 1667191 w 4125578"/>
              <a:gd name="connsiteY25" fmla="*/ 389745 h 3432748"/>
              <a:gd name="connsiteX26" fmla="*/ 1652201 w 4125578"/>
              <a:gd name="connsiteY26" fmla="*/ 464695 h 3432748"/>
              <a:gd name="connsiteX27" fmla="*/ 1622220 w 4125578"/>
              <a:gd name="connsiteY27" fmla="*/ 509666 h 3432748"/>
              <a:gd name="connsiteX28" fmla="*/ 1607230 w 4125578"/>
              <a:gd name="connsiteY28" fmla="*/ 584617 h 3432748"/>
              <a:gd name="connsiteX29" fmla="*/ 1577250 w 4125578"/>
              <a:gd name="connsiteY29" fmla="*/ 674558 h 3432748"/>
              <a:gd name="connsiteX30" fmla="*/ 1547270 w 4125578"/>
              <a:gd name="connsiteY30" fmla="*/ 824459 h 3432748"/>
              <a:gd name="connsiteX31" fmla="*/ 1532279 w 4125578"/>
              <a:gd name="connsiteY31" fmla="*/ 869430 h 3432748"/>
              <a:gd name="connsiteX32" fmla="*/ 1472319 w 4125578"/>
              <a:gd name="connsiteY32" fmla="*/ 974361 h 3432748"/>
              <a:gd name="connsiteX33" fmla="*/ 1382378 w 4125578"/>
              <a:gd name="connsiteY33" fmla="*/ 1094282 h 3432748"/>
              <a:gd name="connsiteX34" fmla="*/ 1292437 w 4125578"/>
              <a:gd name="connsiteY34" fmla="*/ 1169233 h 3432748"/>
              <a:gd name="connsiteX35" fmla="*/ 1142535 w 4125578"/>
              <a:gd name="connsiteY35" fmla="*/ 1214204 h 3432748"/>
              <a:gd name="connsiteX36" fmla="*/ 977643 w 4125578"/>
              <a:gd name="connsiteY36" fmla="*/ 1244184 h 3432748"/>
              <a:gd name="connsiteX37" fmla="*/ 632870 w 4125578"/>
              <a:gd name="connsiteY37" fmla="*/ 1259174 h 3432748"/>
              <a:gd name="connsiteX38" fmla="*/ 393027 w 4125578"/>
              <a:gd name="connsiteY38" fmla="*/ 1289154 h 3432748"/>
              <a:gd name="connsiteX39" fmla="*/ 318076 w 4125578"/>
              <a:gd name="connsiteY39" fmla="*/ 1304145 h 3432748"/>
              <a:gd name="connsiteX40" fmla="*/ 273106 w 4125578"/>
              <a:gd name="connsiteY40" fmla="*/ 1319135 h 3432748"/>
              <a:gd name="connsiteX41" fmla="*/ 213145 w 4125578"/>
              <a:gd name="connsiteY41" fmla="*/ 1334125 h 3432748"/>
              <a:gd name="connsiteX42" fmla="*/ 168174 w 4125578"/>
              <a:gd name="connsiteY42" fmla="*/ 1379095 h 3432748"/>
              <a:gd name="connsiteX43" fmla="*/ 123204 w 4125578"/>
              <a:gd name="connsiteY43" fmla="*/ 1409076 h 3432748"/>
              <a:gd name="connsiteX44" fmla="*/ 93224 w 4125578"/>
              <a:gd name="connsiteY44" fmla="*/ 1454046 h 3432748"/>
              <a:gd name="connsiteX45" fmla="*/ 33263 w 4125578"/>
              <a:gd name="connsiteY45" fmla="*/ 1543987 h 3432748"/>
              <a:gd name="connsiteX46" fmla="*/ 18273 w 4125578"/>
              <a:gd name="connsiteY46" fmla="*/ 1828800 h 3432748"/>
              <a:gd name="connsiteX47" fmla="*/ 48253 w 4125578"/>
              <a:gd name="connsiteY47" fmla="*/ 1873771 h 3432748"/>
              <a:gd name="connsiteX48" fmla="*/ 183165 w 4125578"/>
              <a:gd name="connsiteY48" fmla="*/ 1978702 h 3432748"/>
              <a:gd name="connsiteX49" fmla="*/ 228135 w 4125578"/>
              <a:gd name="connsiteY49" fmla="*/ 1993692 h 3432748"/>
              <a:gd name="connsiteX50" fmla="*/ 318076 w 4125578"/>
              <a:gd name="connsiteY50" fmla="*/ 2038663 h 3432748"/>
              <a:gd name="connsiteX51" fmla="*/ 363047 w 4125578"/>
              <a:gd name="connsiteY51" fmla="*/ 2068643 h 3432748"/>
              <a:gd name="connsiteX52" fmla="*/ 408017 w 4125578"/>
              <a:gd name="connsiteY52" fmla="*/ 2083633 h 3432748"/>
              <a:gd name="connsiteX53" fmla="*/ 452988 w 4125578"/>
              <a:gd name="connsiteY53" fmla="*/ 2113613 h 3432748"/>
              <a:gd name="connsiteX54" fmla="*/ 557919 w 4125578"/>
              <a:gd name="connsiteY54" fmla="*/ 2143594 h 3432748"/>
              <a:gd name="connsiteX55" fmla="*/ 602889 w 4125578"/>
              <a:gd name="connsiteY55" fmla="*/ 2158584 h 3432748"/>
              <a:gd name="connsiteX56" fmla="*/ 707820 w 4125578"/>
              <a:gd name="connsiteY56" fmla="*/ 2173574 h 3432748"/>
              <a:gd name="connsiteX57" fmla="*/ 782771 w 4125578"/>
              <a:gd name="connsiteY57" fmla="*/ 2188564 h 3432748"/>
              <a:gd name="connsiteX58" fmla="*/ 887702 w 4125578"/>
              <a:gd name="connsiteY58" fmla="*/ 2203554 h 3432748"/>
              <a:gd name="connsiteX59" fmla="*/ 1022614 w 4125578"/>
              <a:gd name="connsiteY59" fmla="*/ 2233535 h 3432748"/>
              <a:gd name="connsiteX60" fmla="*/ 1367388 w 4125578"/>
              <a:gd name="connsiteY60" fmla="*/ 2248525 h 3432748"/>
              <a:gd name="connsiteX61" fmla="*/ 1442338 w 4125578"/>
              <a:gd name="connsiteY61" fmla="*/ 2323476 h 3432748"/>
              <a:gd name="connsiteX62" fmla="*/ 1472319 w 4125578"/>
              <a:gd name="connsiteY62" fmla="*/ 2413417 h 3432748"/>
              <a:gd name="connsiteX63" fmla="*/ 1457329 w 4125578"/>
              <a:gd name="connsiteY63" fmla="*/ 2863122 h 3432748"/>
              <a:gd name="connsiteX64" fmla="*/ 1472319 w 4125578"/>
              <a:gd name="connsiteY64" fmla="*/ 3147935 h 3432748"/>
              <a:gd name="connsiteX65" fmla="*/ 1487309 w 4125578"/>
              <a:gd name="connsiteY65" fmla="*/ 3207895 h 3432748"/>
              <a:gd name="connsiteX66" fmla="*/ 1517289 w 4125578"/>
              <a:gd name="connsiteY66" fmla="*/ 3252866 h 3432748"/>
              <a:gd name="connsiteX67" fmla="*/ 1577250 w 4125578"/>
              <a:gd name="connsiteY67" fmla="*/ 3312827 h 3432748"/>
              <a:gd name="connsiteX68" fmla="*/ 1682181 w 4125578"/>
              <a:gd name="connsiteY68" fmla="*/ 3342807 h 3432748"/>
              <a:gd name="connsiteX69" fmla="*/ 1787112 w 4125578"/>
              <a:gd name="connsiteY69" fmla="*/ 3357797 h 3432748"/>
              <a:gd name="connsiteX70" fmla="*/ 1832083 w 4125578"/>
              <a:gd name="connsiteY70" fmla="*/ 3372787 h 3432748"/>
              <a:gd name="connsiteX71" fmla="*/ 1996974 w 4125578"/>
              <a:gd name="connsiteY71" fmla="*/ 3402768 h 3432748"/>
              <a:gd name="connsiteX72" fmla="*/ 2371729 w 4125578"/>
              <a:gd name="connsiteY72" fmla="*/ 3432748 h 3432748"/>
              <a:gd name="connsiteX73" fmla="*/ 2581591 w 4125578"/>
              <a:gd name="connsiteY73" fmla="*/ 3417758 h 3432748"/>
              <a:gd name="connsiteX74" fmla="*/ 2686522 w 4125578"/>
              <a:gd name="connsiteY74" fmla="*/ 3387777 h 3432748"/>
              <a:gd name="connsiteX75" fmla="*/ 2776463 w 4125578"/>
              <a:gd name="connsiteY75" fmla="*/ 3372787 h 3432748"/>
              <a:gd name="connsiteX76" fmla="*/ 2866404 w 4125578"/>
              <a:gd name="connsiteY76" fmla="*/ 3342807 h 3432748"/>
              <a:gd name="connsiteX77" fmla="*/ 2971335 w 4125578"/>
              <a:gd name="connsiteY77" fmla="*/ 3312827 h 3432748"/>
              <a:gd name="connsiteX78" fmla="*/ 3046286 w 4125578"/>
              <a:gd name="connsiteY78" fmla="*/ 3297836 h 3432748"/>
              <a:gd name="connsiteX79" fmla="*/ 3136227 w 4125578"/>
              <a:gd name="connsiteY79" fmla="*/ 3267856 h 3432748"/>
              <a:gd name="connsiteX80" fmla="*/ 3196188 w 4125578"/>
              <a:gd name="connsiteY80" fmla="*/ 3252866 h 3432748"/>
              <a:gd name="connsiteX81" fmla="*/ 3241158 w 4125578"/>
              <a:gd name="connsiteY81" fmla="*/ 3237876 h 3432748"/>
              <a:gd name="connsiteX82" fmla="*/ 3301119 w 4125578"/>
              <a:gd name="connsiteY82" fmla="*/ 3222886 h 3432748"/>
              <a:gd name="connsiteX83" fmla="*/ 3451020 w 4125578"/>
              <a:gd name="connsiteY83" fmla="*/ 3162925 h 3432748"/>
              <a:gd name="connsiteX84" fmla="*/ 3570942 w 4125578"/>
              <a:gd name="connsiteY84" fmla="*/ 3072984 h 3432748"/>
              <a:gd name="connsiteX85" fmla="*/ 3630902 w 4125578"/>
              <a:gd name="connsiteY85" fmla="*/ 3028013 h 3432748"/>
              <a:gd name="connsiteX86" fmla="*/ 3705853 w 4125578"/>
              <a:gd name="connsiteY86" fmla="*/ 2938073 h 3432748"/>
              <a:gd name="connsiteX87" fmla="*/ 3795794 w 4125578"/>
              <a:gd name="connsiteY87" fmla="*/ 2773181 h 3432748"/>
              <a:gd name="connsiteX88" fmla="*/ 3825774 w 4125578"/>
              <a:gd name="connsiteY88" fmla="*/ 2683240 h 3432748"/>
              <a:gd name="connsiteX89" fmla="*/ 3885735 w 4125578"/>
              <a:gd name="connsiteY89" fmla="*/ 2563318 h 3432748"/>
              <a:gd name="connsiteX90" fmla="*/ 3990666 w 4125578"/>
              <a:gd name="connsiteY90" fmla="*/ 2413417 h 3432748"/>
              <a:gd name="connsiteX91" fmla="*/ 4050627 w 4125578"/>
              <a:gd name="connsiteY91" fmla="*/ 2293495 h 3432748"/>
              <a:gd name="connsiteX92" fmla="*/ 4080607 w 4125578"/>
              <a:gd name="connsiteY92" fmla="*/ 2203554 h 3432748"/>
              <a:gd name="connsiteX93" fmla="*/ 4095597 w 4125578"/>
              <a:gd name="connsiteY93" fmla="*/ 2158584 h 3432748"/>
              <a:gd name="connsiteX94" fmla="*/ 4110588 w 4125578"/>
              <a:gd name="connsiteY94" fmla="*/ 1993692 h 3432748"/>
              <a:gd name="connsiteX95" fmla="*/ 4125578 w 4125578"/>
              <a:gd name="connsiteY95" fmla="*/ 1873771 h 3432748"/>
              <a:gd name="connsiteX96" fmla="*/ 4095597 w 4125578"/>
              <a:gd name="connsiteY96" fmla="*/ 1648918 h 3432748"/>
              <a:gd name="connsiteX97" fmla="*/ 4065617 w 4125578"/>
              <a:gd name="connsiteY97" fmla="*/ 1543987 h 3432748"/>
              <a:gd name="connsiteX98" fmla="*/ 4035637 w 4125578"/>
              <a:gd name="connsiteY98" fmla="*/ 1499017 h 3432748"/>
              <a:gd name="connsiteX99" fmla="*/ 3960686 w 4125578"/>
              <a:gd name="connsiteY99" fmla="*/ 1424066 h 3432748"/>
              <a:gd name="connsiteX100" fmla="*/ 3810784 w 4125578"/>
              <a:gd name="connsiteY100" fmla="*/ 1379095 h 3432748"/>
              <a:gd name="connsiteX101" fmla="*/ 3346089 w 4125578"/>
              <a:gd name="connsiteY101" fmla="*/ 1394086 h 3432748"/>
              <a:gd name="connsiteX102" fmla="*/ 3286129 w 4125578"/>
              <a:gd name="connsiteY102" fmla="*/ 1409076 h 3432748"/>
              <a:gd name="connsiteX103" fmla="*/ 3256148 w 4125578"/>
              <a:gd name="connsiteY103" fmla="*/ 1439056 h 3432748"/>
              <a:gd name="connsiteX104" fmla="*/ 3196188 w 4125578"/>
              <a:gd name="connsiteY104" fmla="*/ 1469036 h 3432748"/>
              <a:gd name="connsiteX105" fmla="*/ 3151217 w 4125578"/>
              <a:gd name="connsiteY105" fmla="*/ 1499017 h 3432748"/>
              <a:gd name="connsiteX106" fmla="*/ 3046286 w 4125578"/>
              <a:gd name="connsiteY106" fmla="*/ 1528997 h 3432748"/>
              <a:gd name="connsiteX107" fmla="*/ 2956345 w 4125578"/>
              <a:gd name="connsiteY107" fmla="*/ 1588958 h 3432748"/>
              <a:gd name="connsiteX108" fmla="*/ 2911374 w 4125578"/>
              <a:gd name="connsiteY108" fmla="*/ 1618938 h 3432748"/>
              <a:gd name="connsiteX109" fmla="*/ 2881394 w 4125578"/>
              <a:gd name="connsiteY109" fmla="*/ 1663909 h 3432748"/>
              <a:gd name="connsiteX110" fmla="*/ 2806443 w 4125578"/>
              <a:gd name="connsiteY110" fmla="*/ 1753850 h 3432748"/>
              <a:gd name="connsiteX111" fmla="*/ 2716502 w 4125578"/>
              <a:gd name="connsiteY111" fmla="*/ 1918741 h 3432748"/>
              <a:gd name="connsiteX112" fmla="*/ 2671532 w 4125578"/>
              <a:gd name="connsiteY112" fmla="*/ 2008682 h 3432748"/>
              <a:gd name="connsiteX113" fmla="*/ 2611571 w 4125578"/>
              <a:gd name="connsiteY113" fmla="*/ 2098623 h 3432748"/>
              <a:gd name="connsiteX114" fmla="*/ 2596581 w 4125578"/>
              <a:gd name="connsiteY114" fmla="*/ 2143594 h 3432748"/>
              <a:gd name="connsiteX115" fmla="*/ 2431689 w 4125578"/>
              <a:gd name="connsiteY115" fmla="*/ 2278505 h 3432748"/>
              <a:gd name="connsiteX116" fmla="*/ 2386719 w 4125578"/>
              <a:gd name="connsiteY116" fmla="*/ 2293495 h 3432748"/>
              <a:gd name="connsiteX117" fmla="*/ 2086915 w 4125578"/>
              <a:gd name="connsiteY117" fmla="*/ 2278505 h 3432748"/>
              <a:gd name="connsiteX118" fmla="*/ 1981984 w 4125578"/>
              <a:gd name="connsiteY118" fmla="*/ 2248525 h 3432748"/>
              <a:gd name="connsiteX119" fmla="*/ 1892043 w 4125578"/>
              <a:gd name="connsiteY119" fmla="*/ 2188564 h 3432748"/>
              <a:gd name="connsiteX120" fmla="*/ 1847073 w 4125578"/>
              <a:gd name="connsiteY120" fmla="*/ 2158584 h 3432748"/>
              <a:gd name="connsiteX121" fmla="*/ 1802102 w 4125578"/>
              <a:gd name="connsiteY121" fmla="*/ 2143594 h 3432748"/>
              <a:gd name="connsiteX122" fmla="*/ 1712161 w 4125578"/>
              <a:gd name="connsiteY122" fmla="*/ 2053653 h 3432748"/>
              <a:gd name="connsiteX123" fmla="*/ 1667191 w 4125578"/>
              <a:gd name="connsiteY123" fmla="*/ 2008682 h 3432748"/>
              <a:gd name="connsiteX124" fmla="*/ 1607230 w 4125578"/>
              <a:gd name="connsiteY124" fmla="*/ 1918741 h 3432748"/>
              <a:gd name="connsiteX125" fmla="*/ 1577250 w 4125578"/>
              <a:gd name="connsiteY125" fmla="*/ 1873771 h 3432748"/>
              <a:gd name="connsiteX126" fmla="*/ 1547270 w 4125578"/>
              <a:gd name="connsiteY126" fmla="*/ 1783830 h 3432748"/>
              <a:gd name="connsiteX127" fmla="*/ 1517289 w 4125578"/>
              <a:gd name="connsiteY127" fmla="*/ 1648918 h 3432748"/>
              <a:gd name="connsiteX128" fmla="*/ 1532279 w 4125578"/>
              <a:gd name="connsiteY128" fmla="*/ 1514007 h 3432748"/>
              <a:gd name="connsiteX129" fmla="*/ 1607230 w 4125578"/>
              <a:gd name="connsiteY129" fmla="*/ 1379095 h 3432748"/>
              <a:gd name="connsiteX130" fmla="*/ 1682181 w 4125578"/>
              <a:gd name="connsiteY130" fmla="*/ 1304145 h 3432748"/>
              <a:gd name="connsiteX131" fmla="*/ 1712161 w 4125578"/>
              <a:gd name="connsiteY131" fmla="*/ 1274164 h 3432748"/>
              <a:gd name="connsiteX132" fmla="*/ 1847073 w 4125578"/>
              <a:gd name="connsiteY132" fmla="*/ 1214204 h 3432748"/>
              <a:gd name="connsiteX133" fmla="*/ 1892043 w 4125578"/>
              <a:gd name="connsiteY133" fmla="*/ 1199213 h 3432748"/>
              <a:gd name="connsiteX134" fmla="*/ 2011965 w 4125578"/>
              <a:gd name="connsiteY134" fmla="*/ 1139253 h 3432748"/>
              <a:gd name="connsiteX135" fmla="*/ 2116896 w 4125578"/>
              <a:gd name="connsiteY135" fmla="*/ 1109273 h 3432748"/>
              <a:gd name="connsiteX136" fmla="*/ 2191847 w 4125578"/>
              <a:gd name="connsiteY136" fmla="*/ 1094282 h 3432748"/>
              <a:gd name="connsiteX137" fmla="*/ 2581591 w 4125578"/>
              <a:gd name="connsiteY137" fmla="*/ 1109273 h 343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4125578" h="3432748">
                <a:moveTo>
                  <a:pt x="2581591" y="1109273"/>
                </a:moveTo>
                <a:lnTo>
                  <a:pt x="2581591" y="1109273"/>
                </a:lnTo>
                <a:cubicBezTo>
                  <a:pt x="2616568" y="1079293"/>
                  <a:pt x="2655705" y="1053574"/>
                  <a:pt x="2686522" y="1019332"/>
                </a:cubicBezTo>
                <a:cubicBezTo>
                  <a:pt x="2722295" y="979584"/>
                  <a:pt x="2714236" y="945425"/>
                  <a:pt x="2731492" y="899410"/>
                </a:cubicBezTo>
                <a:cubicBezTo>
                  <a:pt x="2739338" y="878487"/>
                  <a:pt x="2751479" y="859437"/>
                  <a:pt x="2761473" y="839450"/>
                </a:cubicBezTo>
                <a:cubicBezTo>
                  <a:pt x="2771466" y="799476"/>
                  <a:pt x="2784679" y="760172"/>
                  <a:pt x="2791453" y="719528"/>
                </a:cubicBezTo>
                <a:cubicBezTo>
                  <a:pt x="2796450" y="689548"/>
                  <a:pt x="2799850" y="659257"/>
                  <a:pt x="2806443" y="629587"/>
                </a:cubicBezTo>
                <a:cubicBezTo>
                  <a:pt x="2809871" y="614162"/>
                  <a:pt x="2818005" y="600042"/>
                  <a:pt x="2821433" y="584617"/>
                </a:cubicBezTo>
                <a:cubicBezTo>
                  <a:pt x="2828027" y="554947"/>
                  <a:pt x="2831427" y="524656"/>
                  <a:pt x="2836424" y="494676"/>
                </a:cubicBezTo>
                <a:cubicBezTo>
                  <a:pt x="2831427" y="419725"/>
                  <a:pt x="2829729" y="344481"/>
                  <a:pt x="2821433" y="269823"/>
                </a:cubicBezTo>
                <a:cubicBezTo>
                  <a:pt x="2819688" y="254119"/>
                  <a:pt x="2814282" y="238572"/>
                  <a:pt x="2806443" y="224853"/>
                </a:cubicBezTo>
                <a:cubicBezTo>
                  <a:pt x="2794048" y="203161"/>
                  <a:pt x="2777467" y="184085"/>
                  <a:pt x="2761473" y="164892"/>
                </a:cubicBezTo>
                <a:cubicBezTo>
                  <a:pt x="2752425" y="154035"/>
                  <a:pt x="2743251" y="142751"/>
                  <a:pt x="2731492" y="134912"/>
                </a:cubicBezTo>
                <a:cubicBezTo>
                  <a:pt x="2712899" y="122517"/>
                  <a:pt x="2691519" y="114925"/>
                  <a:pt x="2671532" y="104932"/>
                </a:cubicBezTo>
                <a:cubicBezTo>
                  <a:pt x="2620667" y="54066"/>
                  <a:pt x="2664471" y="87587"/>
                  <a:pt x="2581591" y="59961"/>
                </a:cubicBezTo>
                <a:cubicBezTo>
                  <a:pt x="2524168" y="40820"/>
                  <a:pt x="2498920" y="26121"/>
                  <a:pt x="2446679" y="0"/>
                </a:cubicBezTo>
                <a:cubicBezTo>
                  <a:pt x="2331755" y="4997"/>
                  <a:pt x="2216600" y="6168"/>
                  <a:pt x="2101906" y="14991"/>
                </a:cubicBezTo>
                <a:cubicBezTo>
                  <a:pt x="2086151" y="16203"/>
                  <a:pt x="2072128" y="25640"/>
                  <a:pt x="2056935" y="29981"/>
                </a:cubicBezTo>
                <a:cubicBezTo>
                  <a:pt x="2037126" y="35641"/>
                  <a:pt x="2016961" y="39974"/>
                  <a:pt x="1996974" y="44971"/>
                </a:cubicBezTo>
                <a:cubicBezTo>
                  <a:pt x="1981984" y="54964"/>
                  <a:pt x="1968118" y="66894"/>
                  <a:pt x="1952004" y="74951"/>
                </a:cubicBezTo>
                <a:cubicBezTo>
                  <a:pt x="1937871" y="82017"/>
                  <a:pt x="1920846" y="82267"/>
                  <a:pt x="1907033" y="89941"/>
                </a:cubicBezTo>
                <a:cubicBezTo>
                  <a:pt x="1875535" y="107440"/>
                  <a:pt x="1817092" y="149902"/>
                  <a:pt x="1817092" y="149902"/>
                </a:cubicBezTo>
                <a:cubicBezTo>
                  <a:pt x="1807099" y="164892"/>
                  <a:pt x="1797584" y="180213"/>
                  <a:pt x="1787112" y="194873"/>
                </a:cubicBezTo>
                <a:cubicBezTo>
                  <a:pt x="1772591" y="215203"/>
                  <a:pt x="1754537" y="233141"/>
                  <a:pt x="1742142" y="254833"/>
                </a:cubicBezTo>
                <a:cubicBezTo>
                  <a:pt x="1734302" y="268552"/>
                  <a:pt x="1734826" y="285991"/>
                  <a:pt x="1727152" y="299804"/>
                </a:cubicBezTo>
                <a:cubicBezTo>
                  <a:pt x="1709653" y="331302"/>
                  <a:pt x="1667191" y="389745"/>
                  <a:pt x="1667191" y="389745"/>
                </a:cubicBezTo>
                <a:cubicBezTo>
                  <a:pt x="1662194" y="414728"/>
                  <a:pt x="1661147" y="440839"/>
                  <a:pt x="1652201" y="464695"/>
                </a:cubicBezTo>
                <a:cubicBezTo>
                  <a:pt x="1645875" y="481564"/>
                  <a:pt x="1628546" y="492797"/>
                  <a:pt x="1622220" y="509666"/>
                </a:cubicBezTo>
                <a:cubicBezTo>
                  <a:pt x="1613274" y="533522"/>
                  <a:pt x="1613934" y="560036"/>
                  <a:pt x="1607230" y="584617"/>
                </a:cubicBezTo>
                <a:cubicBezTo>
                  <a:pt x="1598915" y="615106"/>
                  <a:pt x="1582445" y="643386"/>
                  <a:pt x="1577250" y="674558"/>
                </a:cubicBezTo>
                <a:cubicBezTo>
                  <a:pt x="1565472" y="745228"/>
                  <a:pt x="1565159" y="761850"/>
                  <a:pt x="1547270" y="824459"/>
                </a:cubicBezTo>
                <a:cubicBezTo>
                  <a:pt x="1542929" y="839652"/>
                  <a:pt x="1538503" y="854906"/>
                  <a:pt x="1532279" y="869430"/>
                </a:cubicBezTo>
                <a:cubicBezTo>
                  <a:pt x="1509455" y="922685"/>
                  <a:pt x="1502429" y="929195"/>
                  <a:pt x="1472319" y="974361"/>
                </a:cubicBezTo>
                <a:cubicBezTo>
                  <a:pt x="1446156" y="1052851"/>
                  <a:pt x="1468502" y="1008158"/>
                  <a:pt x="1382378" y="1094282"/>
                </a:cubicBezTo>
                <a:cubicBezTo>
                  <a:pt x="1352369" y="1124291"/>
                  <a:pt x="1332525" y="1146962"/>
                  <a:pt x="1292437" y="1169233"/>
                </a:cubicBezTo>
                <a:cubicBezTo>
                  <a:pt x="1226520" y="1205853"/>
                  <a:pt x="1212918" y="1196608"/>
                  <a:pt x="1142535" y="1214204"/>
                </a:cubicBezTo>
                <a:cubicBezTo>
                  <a:pt x="1039319" y="1240009"/>
                  <a:pt x="1164306" y="1232141"/>
                  <a:pt x="977643" y="1244184"/>
                </a:cubicBezTo>
                <a:cubicBezTo>
                  <a:pt x="862849" y="1251590"/>
                  <a:pt x="747794" y="1254177"/>
                  <a:pt x="632870" y="1259174"/>
                </a:cubicBezTo>
                <a:cubicBezTo>
                  <a:pt x="545026" y="1268934"/>
                  <a:pt x="478576" y="1274896"/>
                  <a:pt x="393027" y="1289154"/>
                </a:cubicBezTo>
                <a:cubicBezTo>
                  <a:pt x="367895" y="1293343"/>
                  <a:pt x="342794" y="1297965"/>
                  <a:pt x="318076" y="1304145"/>
                </a:cubicBezTo>
                <a:cubicBezTo>
                  <a:pt x="302747" y="1307977"/>
                  <a:pt x="288299" y="1314794"/>
                  <a:pt x="273106" y="1319135"/>
                </a:cubicBezTo>
                <a:cubicBezTo>
                  <a:pt x="253297" y="1324795"/>
                  <a:pt x="233132" y="1329128"/>
                  <a:pt x="213145" y="1334125"/>
                </a:cubicBezTo>
                <a:cubicBezTo>
                  <a:pt x="198155" y="1349115"/>
                  <a:pt x="184460" y="1365524"/>
                  <a:pt x="168174" y="1379095"/>
                </a:cubicBezTo>
                <a:cubicBezTo>
                  <a:pt x="154334" y="1390629"/>
                  <a:pt x="135943" y="1396337"/>
                  <a:pt x="123204" y="1409076"/>
                </a:cubicBezTo>
                <a:cubicBezTo>
                  <a:pt x="110465" y="1421815"/>
                  <a:pt x="104478" y="1439978"/>
                  <a:pt x="93224" y="1454046"/>
                </a:cubicBezTo>
                <a:cubicBezTo>
                  <a:pt x="32182" y="1530348"/>
                  <a:pt x="93691" y="1423130"/>
                  <a:pt x="33263" y="1543987"/>
                </a:cubicBezTo>
                <a:cubicBezTo>
                  <a:pt x="111" y="1676597"/>
                  <a:pt x="-14128" y="1677596"/>
                  <a:pt x="18273" y="1828800"/>
                </a:cubicBezTo>
                <a:cubicBezTo>
                  <a:pt x="22048" y="1846416"/>
                  <a:pt x="36389" y="1860213"/>
                  <a:pt x="48253" y="1873771"/>
                </a:cubicBezTo>
                <a:cubicBezTo>
                  <a:pt x="106378" y="1940200"/>
                  <a:pt x="112237" y="1948305"/>
                  <a:pt x="183165" y="1978702"/>
                </a:cubicBezTo>
                <a:cubicBezTo>
                  <a:pt x="197688" y="1984926"/>
                  <a:pt x="213145" y="1988695"/>
                  <a:pt x="228135" y="1993692"/>
                </a:cubicBezTo>
                <a:cubicBezTo>
                  <a:pt x="288474" y="2054033"/>
                  <a:pt x="221384" y="1997224"/>
                  <a:pt x="318076" y="2038663"/>
                </a:cubicBezTo>
                <a:cubicBezTo>
                  <a:pt x="334635" y="2045760"/>
                  <a:pt x="346933" y="2060586"/>
                  <a:pt x="363047" y="2068643"/>
                </a:cubicBezTo>
                <a:cubicBezTo>
                  <a:pt x="377180" y="2075709"/>
                  <a:pt x="393884" y="2076567"/>
                  <a:pt x="408017" y="2083633"/>
                </a:cubicBezTo>
                <a:cubicBezTo>
                  <a:pt x="424131" y="2091690"/>
                  <a:pt x="436874" y="2105556"/>
                  <a:pt x="452988" y="2113613"/>
                </a:cubicBezTo>
                <a:cubicBezTo>
                  <a:pt x="476956" y="2125597"/>
                  <a:pt x="535496" y="2137188"/>
                  <a:pt x="557919" y="2143594"/>
                </a:cubicBezTo>
                <a:cubicBezTo>
                  <a:pt x="573112" y="2147935"/>
                  <a:pt x="587395" y="2155485"/>
                  <a:pt x="602889" y="2158584"/>
                </a:cubicBezTo>
                <a:cubicBezTo>
                  <a:pt x="637535" y="2165513"/>
                  <a:pt x="672969" y="2167766"/>
                  <a:pt x="707820" y="2173574"/>
                </a:cubicBezTo>
                <a:cubicBezTo>
                  <a:pt x="732952" y="2177763"/>
                  <a:pt x="757639" y="2184375"/>
                  <a:pt x="782771" y="2188564"/>
                </a:cubicBezTo>
                <a:cubicBezTo>
                  <a:pt x="817622" y="2194372"/>
                  <a:pt x="852940" y="2197233"/>
                  <a:pt x="887702" y="2203554"/>
                </a:cubicBezTo>
                <a:cubicBezTo>
                  <a:pt x="935077" y="2212168"/>
                  <a:pt x="973594" y="2230034"/>
                  <a:pt x="1022614" y="2233535"/>
                </a:cubicBezTo>
                <a:cubicBezTo>
                  <a:pt x="1137355" y="2241731"/>
                  <a:pt x="1252463" y="2243528"/>
                  <a:pt x="1367388" y="2248525"/>
                </a:cubicBezTo>
                <a:cubicBezTo>
                  <a:pt x="1392371" y="2273509"/>
                  <a:pt x="1431165" y="2289957"/>
                  <a:pt x="1442338" y="2323476"/>
                </a:cubicBezTo>
                <a:lnTo>
                  <a:pt x="1472319" y="2413417"/>
                </a:lnTo>
                <a:cubicBezTo>
                  <a:pt x="1467322" y="2563319"/>
                  <a:pt x="1457329" y="2713137"/>
                  <a:pt x="1457329" y="2863122"/>
                </a:cubicBezTo>
                <a:cubicBezTo>
                  <a:pt x="1457329" y="2958191"/>
                  <a:pt x="1464083" y="3053223"/>
                  <a:pt x="1472319" y="3147935"/>
                </a:cubicBezTo>
                <a:cubicBezTo>
                  <a:pt x="1474104" y="3168459"/>
                  <a:pt x="1479194" y="3188959"/>
                  <a:pt x="1487309" y="3207895"/>
                </a:cubicBezTo>
                <a:cubicBezTo>
                  <a:pt x="1494406" y="3224454"/>
                  <a:pt x="1505564" y="3239187"/>
                  <a:pt x="1517289" y="3252866"/>
                </a:cubicBezTo>
                <a:cubicBezTo>
                  <a:pt x="1535684" y="3274327"/>
                  <a:pt x="1550435" y="3303889"/>
                  <a:pt x="1577250" y="3312827"/>
                </a:cubicBezTo>
                <a:cubicBezTo>
                  <a:pt x="1615781" y="3325671"/>
                  <a:pt x="1640770" y="3335278"/>
                  <a:pt x="1682181" y="3342807"/>
                </a:cubicBezTo>
                <a:cubicBezTo>
                  <a:pt x="1716943" y="3349127"/>
                  <a:pt x="1752135" y="3352800"/>
                  <a:pt x="1787112" y="3357797"/>
                </a:cubicBezTo>
                <a:cubicBezTo>
                  <a:pt x="1802102" y="3362794"/>
                  <a:pt x="1816754" y="3368955"/>
                  <a:pt x="1832083" y="3372787"/>
                </a:cubicBezTo>
                <a:cubicBezTo>
                  <a:pt x="1862775" y="3380460"/>
                  <a:pt x="1970252" y="3399428"/>
                  <a:pt x="1996974" y="3402768"/>
                </a:cubicBezTo>
                <a:cubicBezTo>
                  <a:pt x="2125334" y="3418813"/>
                  <a:pt x="2240803" y="3424020"/>
                  <a:pt x="2371729" y="3432748"/>
                </a:cubicBezTo>
                <a:cubicBezTo>
                  <a:pt x="2441683" y="3427751"/>
                  <a:pt x="2511888" y="3425503"/>
                  <a:pt x="2581591" y="3417758"/>
                </a:cubicBezTo>
                <a:cubicBezTo>
                  <a:pt x="2646901" y="3410501"/>
                  <a:pt x="2629661" y="3400413"/>
                  <a:pt x="2686522" y="3387777"/>
                </a:cubicBezTo>
                <a:cubicBezTo>
                  <a:pt x="2716192" y="3381183"/>
                  <a:pt x="2746977" y="3380159"/>
                  <a:pt x="2776463" y="3372787"/>
                </a:cubicBezTo>
                <a:cubicBezTo>
                  <a:pt x="2807121" y="3365122"/>
                  <a:pt x="2836199" y="3352101"/>
                  <a:pt x="2866404" y="3342807"/>
                </a:cubicBezTo>
                <a:cubicBezTo>
                  <a:pt x="2901172" y="3332109"/>
                  <a:pt x="2936045" y="3321650"/>
                  <a:pt x="2971335" y="3312827"/>
                </a:cubicBezTo>
                <a:cubicBezTo>
                  <a:pt x="2996053" y="3306647"/>
                  <a:pt x="3021705" y="3304540"/>
                  <a:pt x="3046286" y="3297836"/>
                </a:cubicBezTo>
                <a:cubicBezTo>
                  <a:pt x="3076774" y="3289521"/>
                  <a:pt x="3105958" y="3276937"/>
                  <a:pt x="3136227" y="3267856"/>
                </a:cubicBezTo>
                <a:cubicBezTo>
                  <a:pt x="3155960" y="3261936"/>
                  <a:pt x="3176379" y="3258526"/>
                  <a:pt x="3196188" y="3252866"/>
                </a:cubicBezTo>
                <a:cubicBezTo>
                  <a:pt x="3211381" y="3248525"/>
                  <a:pt x="3225965" y="3242217"/>
                  <a:pt x="3241158" y="3237876"/>
                </a:cubicBezTo>
                <a:cubicBezTo>
                  <a:pt x="3260967" y="3232216"/>
                  <a:pt x="3281386" y="3228806"/>
                  <a:pt x="3301119" y="3222886"/>
                </a:cubicBezTo>
                <a:cubicBezTo>
                  <a:pt x="3345439" y="3209590"/>
                  <a:pt x="3410042" y="3190243"/>
                  <a:pt x="3451020" y="3162925"/>
                </a:cubicBezTo>
                <a:cubicBezTo>
                  <a:pt x="3492595" y="3135208"/>
                  <a:pt x="3530968" y="3102965"/>
                  <a:pt x="3570942" y="3072984"/>
                </a:cubicBezTo>
                <a:cubicBezTo>
                  <a:pt x="3590929" y="3057994"/>
                  <a:pt x="3617043" y="3048800"/>
                  <a:pt x="3630902" y="3028013"/>
                </a:cubicBezTo>
                <a:cubicBezTo>
                  <a:pt x="3705347" y="2916349"/>
                  <a:pt x="3609660" y="3053505"/>
                  <a:pt x="3705853" y="2938073"/>
                </a:cubicBezTo>
                <a:cubicBezTo>
                  <a:pt x="3736261" y="2901583"/>
                  <a:pt x="3788211" y="2795930"/>
                  <a:pt x="3795794" y="2773181"/>
                </a:cubicBezTo>
                <a:cubicBezTo>
                  <a:pt x="3805787" y="2743201"/>
                  <a:pt x="3811641" y="2711506"/>
                  <a:pt x="3825774" y="2683240"/>
                </a:cubicBezTo>
                <a:cubicBezTo>
                  <a:pt x="3845761" y="2643266"/>
                  <a:pt x="3858919" y="2599072"/>
                  <a:pt x="3885735" y="2563318"/>
                </a:cubicBezTo>
                <a:cubicBezTo>
                  <a:pt x="3913941" y="2525711"/>
                  <a:pt x="3972207" y="2450335"/>
                  <a:pt x="3990666" y="2413417"/>
                </a:cubicBezTo>
                <a:cubicBezTo>
                  <a:pt x="4010653" y="2373443"/>
                  <a:pt x="4036494" y="2335894"/>
                  <a:pt x="4050627" y="2293495"/>
                </a:cubicBezTo>
                <a:lnTo>
                  <a:pt x="4080607" y="2203554"/>
                </a:lnTo>
                <a:lnTo>
                  <a:pt x="4095597" y="2158584"/>
                </a:lnTo>
                <a:cubicBezTo>
                  <a:pt x="4100594" y="2103620"/>
                  <a:pt x="4104810" y="2048579"/>
                  <a:pt x="4110588" y="1993692"/>
                </a:cubicBezTo>
                <a:cubicBezTo>
                  <a:pt x="4114805" y="1953629"/>
                  <a:pt x="4125578" y="1914056"/>
                  <a:pt x="4125578" y="1873771"/>
                </a:cubicBezTo>
                <a:cubicBezTo>
                  <a:pt x="4125578" y="1670424"/>
                  <a:pt x="4125334" y="1752997"/>
                  <a:pt x="4095597" y="1648918"/>
                </a:cubicBezTo>
                <a:cubicBezTo>
                  <a:pt x="4089193" y="1626506"/>
                  <a:pt x="4077597" y="1567947"/>
                  <a:pt x="4065617" y="1543987"/>
                </a:cubicBezTo>
                <a:cubicBezTo>
                  <a:pt x="4057560" y="1527873"/>
                  <a:pt x="4047500" y="1512575"/>
                  <a:pt x="4035637" y="1499017"/>
                </a:cubicBezTo>
                <a:cubicBezTo>
                  <a:pt x="4012371" y="1472427"/>
                  <a:pt x="3994205" y="1435239"/>
                  <a:pt x="3960686" y="1424066"/>
                </a:cubicBezTo>
                <a:cubicBezTo>
                  <a:pt x="3851200" y="1387571"/>
                  <a:pt x="3901403" y="1401751"/>
                  <a:pt x="3810784" y="1379095"/>
                </a:cubicBezTo>
                <a:cubicBezTo>
                  <a:pt x="3655886" y="1384092"/>
                  <a:pt x="3500815" y="1385244"/>
                  <a:pt x="3346089" y="1394086"/>
                </a:cubicBezTo>
                <a:cubicBezTo>
                  <a:pt x="3325521" y="1395261"/>
                  <a:pt x="3304556" y="1399863"/>
                  <a:pt x="3286129" y="1409076"/>
                </a:cubicBezTo>
                <a:cubicBezTo>
                  <a:pt x="3273488" y="1415396"/>
                  <a:pt x="3267907" y="1431217"/>
                  <a:pt x="3256148" y="1439056"/>
                </a:cubicBezTo>
                <a:cubicBezTo>
                  <a:pt x="3237555" y="1451451"/>
                  <a:pt x="3215590" y="1457949"/>
                  <a:pt x="3196188" y="1469036"/>
                </a:cubicBezTo>
                <a:cubicBezTo>
                  <a:pt x="3180546" y="1477975"/>
                  <a:pt x="3167776" y="1491920"/>
                  <a:pt x="3151217" y="1499017"/>
                </a:cubicBezTo>
                <a:cubicBezTo>
                  <a:pt x="3117256" y="1513572"/>
                  <a:pt x="3079104" y="1510765"/>
                  <a:pt x="3046286" y="1528997"/>
                </a:cubicBezTo>
                <a:cubicBezTo>
                  <a:pt x="3014788" y="1546496"/>
                  <a:pt x="2986325" y="1568971"/>
                  <a:pt x="2956345" y="1588958"/>
                </a:cubicBezTo>
                <a:lnTo>
                  <a:pt x="2911374" y="1618938"/>
                </a:lnTo>
                <a:cubicBezTo>
                  <a:pt x="2901381" y="1633928"/>
                  <a:pt x="2892927" y="1650069"/>
                  <a:pt x="2881394" y="1663909"/>
                </a:cubicBezTo>
                <a:cubicBezTo>
                  <a:pt x="2831311" y="1724010"/>
                  <a:pt x="2841702" y="1689208"/>
                  <a:pt x="2806443" y="1753850"/>
                </a:cubicBezTo>
                <a:cubicBezTo>
                  <a:pt x="2704420" y="1940893"/>
                  <a:pt x="2784983" y="1816024"/>
                  <a:pt x="2716502" y="1918741"/>
                </a:cubicBezTo>
                <a:cubicBezTo>
                  <a:pt x="2689018" y="2001194"/>
                  <a:pt x="2718026" y="1927317"/>
                  <a:pt x="2671532" y="2008682"/>
                </a:cubicBezTo>
                <a:cubicBezTo>
                  <a:pt x="2623132" y="2093384"/>
                  <a:pt x="2665006" y="2045190"/>
                  <a:pt x="2611571" y="2098623"/>
                </a:cubicBezTo>
                <a:cubicBezTo>
                  <a:pt x="2606574" y="2113613"/>
                  <a:pt x="2606062" y="2130953"/>
                  <a:pt x="2596581" y="2143594"/>
                </a:cubicBezTo>
                <a:cubicBezTo>
                  <a:pt x="2568635" y="2180856"/>
                  <a:pt x="2477110" y="2263365"/>
                  <a:pt x="2431689" y="2278505"/>
                </a:cubicBezTo>
                <a:lnTo>
                  <a:pt x="2386719" y="2293495"/>
                </a:lnTo>
                <a:cubicBezTo>
                  <a:pt x="2286784" y="2288498"/>
                  <a:pt x="2186629" y="2286814"/>
                  <a:pt x="2086915" y="2278505"/>
                </a:cubicBezTo>
                <a:cubicBezTo>
                  <a:pt x="2061820" y="2276414"/>
                  <a:pt x="2008001" y="2257197"/>
                  <a:pt x="1981984" y="2248525"/>
                </a:cubicBezTo>
                <a:lnTo>
                  <a:pt x="1892043" y="2188564"/>
                </a:lnTo>
                <a:cubicBezTo>
                  <a:pt x="1877053" y="2178571"/>
                  <a:pt x="1864164" y="2164281"/>
                  <a:pt x="1847073" y="2158584"/>
                </a:cubicBezTo>
                <a:lnTo>
                  <a:pt x="1802102" y="2143594"/>
                </a:lnTo>
                <a:lnTo>
                  <a:pt x="1712161" y="2053653"/>
                </a:lnTo>
                <a:cubicBezTo>
                  <a:pt x="1697171" y="2038663"/>
                  <a:pt x="1678950" y="2026321"/>
                  <a:pt x="1667191" y="2008682"/>
                </a:cubicBezTo>
                <a:lnTo>
                  <a:pt x="1607230" y="1918741"/>
                </a:lnTo>
                <a:lnTo>
                  <a:pt x="1577250" y="1873771"/>
                </a:lnTo>
                <a:cubicBezTo>
                  <a:pt x="1567257" y="1843791"/>
                  <a:pt x="1553468" y="1814818"/>
                  <a:pt x="1547270" y="1783830"/>
                </a:cubicBezTo>
                <a:cubicBezTo>
                  <a:pt x="1528238" y="1688677"/>
                  <a:pt x="1538458" y="1733597"/>
                  <a:pt x="1517289" y="1648918"/>
                </a:cubicBezTo>
                <a:cubicBezTo>
                  <a:pt x="1522286" y="1603948"/>
                  <a:pt x="1524840" y="1558638"/>
                  <a:pt x="1532279" y="1514007"/>
                </a:cubicBezTo>
                <a:cubicBezTo>
                  <a:pt x="1541074" y="1461241"/>
                  <a:pt x="1578618" y="1422012"/>
                  <a:pt x="1607230" y="1379095"/>
                </a:cubicBezTo>
                <a:cubicBezTo>
                  <a:pt x="1658625" y="1302003"/>
                  <a:pt x="1610801" y="1361250"/>
                  <a:pt x="1682181" y="1304145"/>
                </a:cubicBezTo>
                <a:cubicBezTo>
                  <a:pt x="1693217" y="1295316"/>
                  <a:pt x="1701125" y="1282993"/>
                  <a:pt x="1712161" y="1274164"/>
                </a:cubicBezTo>
                <a:cubicBezTo>
                  <a:pt x="1763063" y="1233442"/>
                  <a:pt x="1775760" y="1237975"/>
                  <a:pt x="1847073" y="1214204"/>
                </a:cubicBezTo>
                <a:lnTo>
                  <a:pt x="1892043" y="1199213"/>
                </a:lnTo>
                <a:cubicBezTo>
                  <a:pt x="1944370" y="1146887"/>
                  <a:pt x="1908616" y="1173702"/>
                  <a:pt x="2011965" y="1139253"/>
                </a:cubicBezTo>
                <a:cubicBezTo>
                  <a:pt x="2062049" y="1122559"/>
                  <a:pt x="2060422" y="1121823"/>
                  <a:pt x="2116896" y="1109273"/>
                </a:cubicBezTo>
                <a:cubicBezTo>
                  <a:pt x="2141768" y="1103746"/>
                  <a:pt x="2166385" y="1095191"/>
                  <a:pt x="2191847" y="1094282"/>
                </a:cubicBezTo>
                <a:lnTo>
                  <a:pt x="2581591" y="1109273"/>
                </a:lnTo>
                <a:close/>
              </a:path>
            </a:pathLst>
          </a:custGeom>
          <a:solidFill>
            <a:schemeClr val="accent5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6893915" y="-854439"/>
            <a:ext cx="184731" cy="369332"/>
          </a:xfrm>
          <a:prstGeom prst="rect">
            <a:avLst/>
          </a:prstGeom>
          <a:solidFill>
            <a:schemeClr val="accent6">
              <a:alpha val="49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0" name="Straight Arrow Connector 59"/>
          <p:cNvCxnSpPr>
            <a:stCxn id="61" idx="1"/>
          </p:cNvCxnSpPr>
          <p:nvPr/>
        </p:nvCxnSpPr>
        <p:spPr>
          <a:xfrm flipH="1">
            <a:off x="7492476" y="1320712"/>
            <a:ext cx="1873579" cy="491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9366055" y="1089879"/>
                <a:ext cx="5326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𝜕</m:t>
                      </m:r>
                      <m:r>
                        <a:rPr lang="en-US" sz="2400" i="1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055" y="1089879"/>
                <a:ext cx="53264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3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animBg="1"/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Formal Introduction (3): Local Interactions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199" y="2215341"/>
                <a:ext cx="566753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Arial" charset="0"/>
                  <a:buChar char="•"/>
                </a:pPr>
                <a:r>
                  <a:rPr lang="en-US" sz="2800" dirty="0" smtClean="0"/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article</m:t>
                    </m:r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</m:t>
                    </m:r>
                  </m:oMath>
                </a14:m>
                <a:r>
                  <a:rPr lang="en-US" sz="2800" dirty="0" smtClean="0"/>
                  <a:t> updates based only on its own state and the state of its neighbors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𝜕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</m:t>
                    </m:r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215341"/>
                <a:ext cx="5667531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828" t="-3947" r="-2688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47" y="1703371"/>
            <a:ext cx="4467017" cy="4340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01768" y="4139979"/>
                <a:ext cx="5803962" cy="10095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ℙ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68" y="4139979"/>
                <a:ext cx="5803962" cy="10095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21872" y="4725844"/>
                <a:ext cx="5215964" cy="9376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𝐽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9"/>
                                </m:r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72" y="4725844"/>
                <a:ext cx="5215964" cy="937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21872" y="5663473"/>
                <a:ext cx="5215964" cy="111280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72" y="5663473"/>
                <a:ext cx="5215964" cy="11128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191568"/>
            <a:ext cx="5712502" cy="3135277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the Potts process, the stationary distribution is given.</a:t>
            </a:r>
          </a:p>
          <a:p>
            <a:pPr lvl="1"/>
            <a:r>
              <a:rPr lang="en-US" sz="2000" dirty="0" smtClean="0"/>
              <a:t>Therefore you may sample from it with MCMC.</a:t>
            </a:r>
          </a:p>
          <a:p>
            <a:r>
              <a:rPr lang="en-US" sz="2400" dirty="0" smtClean="0"/>
              <a:t>In the other models discussed, this stationary distribution is not given.</a:t>
            </a:r>
          </a:p>
          <a:p>
            <a:r>
              <a:rPr lang="en-US" sz="2400" dirty="0" smtClean="0"/>
              <a:t>Here we show the time marginal at a large </a:t>
            </a:r>
            <a:r>
              <a:rPr lang="en-US" sz="2400" i="1" dirty="0" smtClean="0"/>
              <a:t>T (T=100)</a:t>
            </a:r>
            <a:r>
              <a:rPr lang="en-US" sz="2400" dirty="0" smtClean="0"/>
              <a:t> to confirm that our model matches the given stationary distribution close to equilibrium.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44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Potts Process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02" y="0"/>
            <a:ext cx="5870448" cy="6062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06608" y="6062472"/>
            <a:ext cx="450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T=100, 3 </a:t>
            </a:r>
            <a:r>
              <a:rPr lang="en-US" dirty="0" smtClean="0"/>
              <a:t>States, </a:t>
            </a:r>
            <a:r>
              <a:rPr lang="is-IS" dirty="0" smtClean="0"/>
              <a:t>100,000 samples from MCMC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Interacting Particle Systems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89182" y="3357226"/>
            <a:ext cx="1029273" cy="886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30508" y="3341337"/>
            <a:ext cx="707685" cy="84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45885" y="1874800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97498" y="1859810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45885" y="304653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97498" y="304653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24127" y="304653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43" idx="0"/>
            <a:endCxn id="41" idx="4"/>
          </p:cNvCxnSpPr>
          <p:nvPr/>
        </p:nvCxnSpPr>
        <p:spPr>
          <a:xfrm flipV="1">
            <a:off x="1838193" y="2444426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189806" y="2444426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45" idx="2"/>
          </p:cNvCxnSpPr>
          <p:nvPr/>
        </p:nvCxnSpPr>
        <p:spPr>
          <a:xfrm>
            <a:off x="3479616" y="3321353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54236" y="3331345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30501" y="2134631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38200" y="3905201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97498" y="422179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188557" y="361615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860078" y="361615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575292" y="419001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26147" y="3938008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844459" y="2012208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196068" y="1984727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852610" y="3184805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131259" y="4027922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188557" y="3178946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188557" y="4364198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218455" y="4059662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513236" y="3178945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67600" y="4312735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322658" y="3353698"/>
            <a:ext cx="1029273" cy="886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263984" y="3337809"/>
            <a:ext cx="707685" cy="84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679361" y="187127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9030974" y="1856282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679361" y="304300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030974" y="304300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357603" y="304300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971669" y="244089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9323282" y="2440898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613092" y="3317825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87712" y="3327817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263977" y="2131103"/>
            <a:ext cx="744511" cy="9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6971676" y="3901673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9030974" y="4218264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9322033" y="3612630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993554" y="3612630"/>
            <a:ext cx="0" cy="602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7708768" y="4186486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059623" y="3934480"/>
            <a:ext cx="584616" cy="5696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7977935" y="2008680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329544" y="1981199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986086" y="3181277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9322033" y="4360670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10351931" y="4056134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0646712" y="3175417"/>
            <a:ext cx="0" cy="284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8001076" y="4309207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263984" y="4046113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9322033" y="3171285"/>
            <a:ext cx="0" cy="3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441429" y="3317825"/>
            <a:ext cx="1304144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67600" y="4811932"/>
                <a:ext cx="13682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600" y="4811932"/>
                <a:ext cx="136826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549748" y="4813663"/>
                <a:ext cx="21729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𝑇</m:t>
                      </m:r>
                      <m:r>
                        <a:rPr lang="en-US" sz="3600" b="0" i="1" smtClean="0">
                          <a:latin typeface="Cambria Math" charset="0"/>
                        </a:rPr>
                        <m:t>+1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48" y="4813663"/>
                <a:ext cx="2172967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236" y="5538782"/>
                <a:ext cx="8340713" cy="14394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Each particle has a state which evolves through time.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charset="0"/>
                        <a:ea typeface="Cambria Math" charset="0"/>
                        <a:cs typeface="Cambria Math" charset="0"/>
                      </a:rPr>
                      <m:t>article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i="1">
                        <a:latin typeface="Cambria Math" charset="0"/>
                      </a:rPr>
                      <m:t>𝑖</m:t>
                    </m:r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evolves based </a:t>
                </a:r>
                <a:r>
                  <a:rPr lang="en-US" sz="2800" dirty="0"/>
                  <a:t>only on </a:t>
                </a:r>
                <a:r>
                  <a:rPr lang="en-US" sz="2800" dirty="0" smtClean="0"/>
                  <a:t>the current state of its neighbors (and some independent noise).</a:t>
                </a:r>
                <a:endParaRPr lang="en-US" sz="2800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9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236" y="5538782"/>
                <a:ext cx="8340713" cy="1439405"/>
              </a:xfrm>
              <a:blipFill rotWithShape="0">
                <a:blip r:embed="rId5"/>
                <a:stretch>
                  <a:fillRect l="-1315" t="-7203" r="-1972" b="-7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Formally</a:t>
            </a:r>
            <a:r>
              <a:rPr lang="mr-IN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/>
              <p:cNvSpPr txBox="1">
                <a:spLocks/>
              </p:cNvSpPr>
              <p:nvPr/>
            </p:nvSpPr>
            <p:spPr>
              <a:xfrm>
                <a:off x="433466" y="1539345"/>
                <a:ext cx="11348803" cy="2058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0" dirty="0" smtClean="0"/>
                  <a:t>The state of particle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</m:oMath>
                </a14:m>
                <a:r>
                  <a:rPr lang="en-US" sz="3200" b="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3200" b="0" dirty="0" smtClean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X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t</m:t>
                    </m:r>
                    <m:r>
                      <a:rPr lang="en-US" sz="3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3200" b="0" dirty="0" smtClean="0"/>
              </a:p>
              <a:p>
                <a:r>
                  <a:rPr lang="en-US" sz="3200" b="0" dirty="0" smtClean="0"/>
                  <a:t>The random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𝑋</m:t>
                    </m:r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r>
                      <a:rPr lang="en-US" sz="3200" b="0" i="1" smtClean="0">
                        <a:latin typeface="Cambria Math" charset="0"/>
                      </a:rPr>
                      <m:t>𝑡</m:t>
                    </m:r>
                    <m:r>
                      <a:rPr lang="en-US" sz="3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,…)</m:t>
                    </m:r>
                  </m:oMath>
                </a14:m>
                <a:r>
                  <a:rPr lang="en-US" sz="2800" dirty="0" smtClean="0"/>
                  <a:t> represents the state of </a:t>
                </a:r>
                <a:r>
                  <a:rPr lang="en-US" sz="2800" b="1" dirty="0" smtClean="0"/>
                  <a:t>all</a:t>
                </a:r>
                <a:r>
                  <a:rPr lang="en-US" sz="2800" dirty="0" smtClean="0"/>
                  <a:t> particle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dirty="0" smtClean="0"/>
                  <a:t>The system satisfies the following properties:</a:t>
                </a:r>
                <a:endParaRPr lang="en-US" dirty="0"/>
              </a:p>
              <a:p>
                <a:endParaRPr lang="en-US" sz="20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66" y="1539345"/>
                <a:ext cx="11348803" cy="2058294"/>
              </a:xfrm>
              <a:prstGeom prst="rect">
                <a:avLst/>
              </a:prstGeom>
              <a:blipFill rotWithShape="0">
                <a:blip r:embed="rId3"/>
                <a:stretch>
                  <a:fillRect l="-1235" t="-5935" b="-5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233410" y="4310809"/>
                <a:ext cx="5783080" cy="10095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ℙ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10" y="4310809"/>
                <a:ext cx="5783080" cy="10095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651904" y="4324675"/>
                <a:ext cx="5194260" cy="9541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ℙ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,…,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ℙ</m:t>
                      </m:r>
                      <m:d>
                        <m:dPr>
                          <m:ctrlPr>
                            <a:rPr lang="mr-IN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mr-IN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4" y="4324675"/>
                <a:ext cx="5194260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Content Placeholder 2"/>
          <p:cNvSpPr txBox="1">
            <a:spLocks/>
          </p:cNvSpPr>
          <p:nvPr/>
        </p:nvSpPr>
        <p:spPr>
          <a:xfrm>
            <a:off x="1017602" y="3715639"/>
            <a:ext cx="5059348" cy="53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1. The Markov Property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6957142" y="3715640"/>
            <a:ext cx="5059348" cy="53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6235908" y="3715639"/>
            <a:ext cx="5956092" cy="53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2</a:t>
            </a:r>
            <a:r>
              <a:rPr lang="en-US" sz="3200" dirty="0" smtClean="0"/>
              <a:t>. The Local Interactions Property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76950" y="5405715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71500" lvl="1" indent="-342900">
                  <a:spcBef>
                    <a:spcPts val="1000"/>
                  </a:spcBef>
                  <a:buFont typeface="Arial" charset="0"/>
                  <a:buChar char="•"/>
                </a:pPr>
                <a:r>
                  <a:rPr lang="en-US" sz="2400" dirty="0" smtClean="0"/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  <a:ea typeface="Cambria Math" charset="0"/>
                        <a:cs typeface="Cambria Math" charset="0"/>
                      </a:rPr>
                      <m:t>article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i="1" smtClean="0">
                        <a:latin typeface="Cambria Math" charset="0"/>
                      </a:rPr>
                      <m:t>𝑖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evolves based </a:t>
                </a:r>
                <a:r>
                  <a:rPr lang="en-US" sz="2400" dirty="0"/>
                  <a:t>only on the current state of its neighbors.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50" y="5405715"/>
                <a:ext cx="6096000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58088" b="-28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201034" y="53918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If we know the present, knowing the past does not give us any more information about the future.</a:t>
            </a:r>
          </a:p>
        </p:txBody>
      </p:sp>
    </p:spTree>
    <p:extLst>
      <p:ext uri="{BB962C8B-B14F-4D97-AF65-F5344CB8AC3E}">
        <p14:creationId xmlns:p14="http://schemas.microsoft.com/office/powerpoint/2010/main" val="8303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  <p:bldP spid="97" grpId="0"/>
      <p:bldP spid="99" grpId="0"/>
      <p:bldP spid="6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The Goal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/>
              <p:cNvSpPr txBox="1">
                <a:spLocks/>
              </p:cNvSpPr>
              <p:nvPr/>
            </p:nvSpPr>
            <p:spPr>
              <a:xfrm>
                <a:off x="433466" y="1539345"/>
                <a:ext cx="11348803" cy="2058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 smtClean="0"/>
                  <a:t>Characterize the dynamics of a typical particle.</a:t>
                </a:r>
              </a:p>
              <a:p>
                <a:r>
                  <a:rPr lang="en-US" sz="3200" dirty="0" smtClean="0"/>
                  <a:t>Particle dynamics?</a:t>
                </a:r>
              </a:p>
              <a:p>
                <a:pPr lvl="1"/>
                <a:r>
                  <a:rPr lang="en-US" sz="2800" dirty="0" smtClean="0"/>
                  <a:t>What is the probability that particle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is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3200" dirty="0" smtClean="0"/>
                  <a:t>Typical particle?</a:t>
                </a:r>
              </a:p>
              <a:p>
                <a:pPr lvl="1"/>
                <a:r>
                  <a:rPr lang="en-US" sz="2800" dirty="0" smtClean="0"/>
                  <a:t>Assume that graph is symmetric and so all particles are identical.</a:t>
                </a:r>
                <a:endParaRPr lang="en-US" sz="2800" dirty="0"/>
              </a:p>
              <a:p>
                <a:endParaRPr lang="en-US" sz="3200" dirty="0"/>
              </a:p>
              <a:p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8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66" y="1539345"/>
                <a:ext cx="11348803" cy="2058294"/>
              </a:xfrm>
              <a:prstGeom prst="rect">
                <a:avLst/>
              </a:prstGeom>
              <a:blipFill rotWithShape="0">
                <a:blip r:embed="rId3"/>
                <a:stretch>
                  <a:fillRect l="-1235" t="-6231" b="-3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0" y="4174761"/>
            <a:ext cx="2683239" cy="26832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92" y="4220011"/>
            <a:ext cx="2637989" cy="2637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4" y="4086958"/>
            <a:ext cx="2904094" cy="29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Why is this a challenge?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We </a:t>
                </a:r>
                <a:r>
                  <a:rPr lang="en-US" sz="3200" b="1" dirty="0"/>
                  <a:t>can simulate the full system for a small number of particles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charset="0"/>
                      </a:rPr>
                      <m:t>𝑵</m:t>
                    </m:r>
                  </m:oMath>
                </a14:m>
                <a:r>
                  <a:rPr lang="en-US" sz="3200" b="1" dirty="0"/>
                  <a:t>, but what about as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charset="0"/>
                      </a:rPr>
                      <m:t>𝑵</m:t>
                    </m:r>
                  </m:oMath>
                </a14:m>
                <a:r>
                  <a:rPr lang="en-US" sz="3200" b="1" dirty="0"/>
                  <a:t> grows large and is perhaps </a:t>
                </a:r>
                <a:r>
                  <a:rPr lang="en-US" sz="3200" b="1" dirty="0" smtClean="0"/>
                  <a:t>infinite?</a:t>
                </a:r>
              </a:p>
              <a:p>
                <a:endParaRPr lang="en-US" sz="3200" b="1" dirty="0"/>
              </a:p>
              <a:p>
                <a:r>
                  <a:rPr lang="en-US" sz="3200" b="1" dirty="0" smtClean="0"/>
                  <a:t>The standard Mean Field Approximation works very well, but only for </a:t>
                </a:r>
                <a:r>
                  <a:rPr lang="en-US" sz="3200" b="1" i="1" dirty="0" smtClean="0"/>
                  <a:t>dense</a:t>
                </a:r>
                <a:r>
                  <a:rPr lang="en-US" sz="3200" b="1" dirty="0" smtClean="0"/>
                  <a:t> graphs.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294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Why are we interested?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</a:p>
          <a:p>
            <a:r>
              <a:rPr lang="en-US" dirty="0"/>
              <a:t>Statistical </a:t>
            </a:r>
            <a:r>
              <a:rPr lang="en-US" dirty="0" smtClean="0"/>
              <a:t>Physics</a:t>
            </a:r>
          </a:p>
          <a:p>
            <a:r>
              <a:rPr lang="en-US" dirty="0" smtClean="0"/>
              <a:t>Load Balancing</a:t>
            </a:r>
          </a:p>
          <a:p>
            <a:r>
              <a:rPr lang="en-US" dirty="0" smtClean="0"/>
              <a:t>Information Theory</a:t>
            </a:r>
          </a:p>
          <a:p>
            <a:r>
              <a:rPr lang="en-US" dirty="0" smtClean="0"/>
              <a:t>Genetics</a:t>
            </a:r>
          </a:p>
          <a:p>
            <a:r>
              <a:rPr lang="en-US" dirty="0" smtClean="0"/>
              <a:t>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Susceptible-Infected-Recovered (SIR)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77" y="3610880"/>
            <a:ext cx="1038470" cy="1038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444" y="3610880"/>
            <a:ext cx="1046871" cy="1046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70" y="3610880"/>
            <a:ext cx="1038470" cy="1038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543" y="4764241"/>
            <a:ext cx="161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Susceptible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9604" y="4764242"/>
            <a:ext cx="1208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Infected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432923" y="4764243"/>
            <a:ext cx="1497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Recovered</a:t>
            </a:r>
          </a:p>
        </p:txBody>
      </p:sp>
      <p:sp>
        <p:nvSpPr>
          <p:cNvPr id="15" name="Arc 14"/>
          <p:cNvSpPr/>
          <p:nvPr/>
        </p:nvSpPr>
        <p:spPr>
          <a:xfrm>
            <a:off x="6012229" y="2803397"/>
            <a:ext cx="4106985" cy="2266645"/>
          </a:xfrm>
          <a:prstGeom prst="arc">
            <a:avLst>
              <a:gd name="adj1" fmla="val 11298905"/>
              <a:gd name="adj2" fmla="val 20978346"/>
            </a:avLst>
          </a:prstGeom>
          <a:ln>
            <a:solidFill>
              <a:schemeClr val="accent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1666208" y="2777561"/>
            <a:ext cx="4106985" cy="2266645"/>
          </a:xfrm>
          <a:prstGeom prst="arc">
            <a:avLst>
              <a:gd name="adj1" fmla="val 11298905"/>
              <a:gd name="adj2" fmla="val 21063235"/>
            </a:avLst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51125" y="2377966"/>
                <a:ext cx="433714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∗[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𝑅𝑎𝑡𝑖𝑜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𝑜𝑓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𝐼𝑛𝑓𝑒𝑐𝑡𝑒𝑑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𝑁𝑒𝑖𝑔h𝑏𝑜𝑟𝑠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25" y="2377966"/>
                <a:ext cx="4337149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983" t="-141071" r="-1826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33249" y="2316410"/>
                <a:ext cx="264944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</a:rPr>
                        <m:t>𝑞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249" y="2316410"/>
                <a:ext cx="26494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2714-7489-1C46-A3DA-73D177F757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8663</TotalTime>
  <Words>1915</Words>
  <Application>Microsoft Macintosh PowerPoint</Application>
  <PresentationFormat>Widescreen</PresentationFormat>
  <Paragraphs>263</Paragraphs>
  <Slides>31</Slides>
  <Notes>25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Calibri Light</vt:lpstr>
      <vt:lpstr>Cambria Math</vt:lpstr>
      <vt:lpstr>Mangal</vt:lpstr>
      <vt:lpstr>Arial</vt:lpstr>
      <vt:lpstr>Office Theme</vt:lpstr>
      <vt:lpstr>Interacting Particle Systems and Efficient Approximations for Large Sparse Graphs</vt:lpstr>
      <vt:lpstr>Step 1: Graphs</vt:lpstr>
      <vt:lpstr>Step 2: Graphical Models</vt:lpstr>
      <vt:lpstr>Step 3: Interacting Particle Systems</vt:lpstr>
      <vt:lpstr>Step 4: Formally…</vt:lpstr>
      <vt:lpstr>Step 5: The Goal</vt:lpstr>
      <vt:lpstr>Step 6: Why is this a challenge?</vt:lpstr>
      <vt:lpstr>Step 7: Why are we interested?</vt:lpstr>
      <vt:lpstr>Susceptible-Infected-Recovered (SIR) Process</vt:lpstr>
      <vt:lpstr>SIR Process on a Ring</vt:lpstr>
      <vt:lpstr>Load Balancing</vt:lpstr>
      <vt:lpstr>The SIR Process on a Complete Graph</vt:lpstr>
      <vt:lpstr>The Mean Field Approximation</vt:lpstr>
      <vt:lpstr>Mean Field Approximation</vt:lpstr>
      <vt:lpstr>The SIR Process on a Ring</vt:lpstr>
      <vt:lpstr>Step 8: Our Local Recursions</vt:lpstr>
      <vt:lpstr>Dynamic Conditional Independence (Lacker, Ramanan, Wu 2018)</vt:lpstr>
      <vt:lpstr>Our Local Recursion</vt:lpstr>
      <vt:lpstr>Our Local Recursion (2)</vt:lpstr>
      <vt:lpstr>How well does our local approximation work?</vt:lpstr>
      <vt:lpstr>The SIR Process on a Ring (with our local approximation)</vt:lpstr>
      <vt:lpstr>Local Recursions: Time Complexity</vt:lpstr>
      <vt:lpstr> </vt:lpstr>
      <vt:lpstr>Generalizations to Other Graphs</vt:lpstr>
      <vt:lpstr>Summary</vt:lpstr>
      <vt:lpstr>Questions?</vt:lpstr>
      <vt:lpstr>Goals</vt:lpstr>
      <vt:lpstr>Formal Introduction (1): Interacting Particle Systems</vt:lpstr>
      <vt:lpstr>PowerPoint Presentation</vt:lpstr>
      <vt:lpstr>Formal Introduction (3): Local Interactions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Approximations for Large Sparse Interacting Particle Systems</dc:title>
  <dc:creator>Wortsman, Mitchell</dc:creator>
  <cp:lastModifiedBy>Wortsman, Mitchell</cp:lastModifiedBy>
  <cp:revision>133</cp:revision>
  <dcterms:created xsi:type="dcterms:W3CDTF">2018-03-11T18:00:57Z</dcterms:created>
  <dcterms:modified xsi:type="dcterms:W3CDTF">2018-04-20T15:55:55Z</dcterms:modified>
</cp:coreProperties>
</file>